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omments/comment1.xml" ContentType="application/vnd.openxmlformats-officedocument.presentationml.comment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drawings/drawing4.xml" ContentType="application/vnd.openxmlformats-officedocument.drawingml.chartshapes+xml"/>
  <Override PartName="/ppt/comments/comment3.xml" ContentType="application/vnd.openxmlformats-officedocument.presentationml.comment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22.xml" ContentType="application/vnd.openxmlformats-officedocument.drawingml.char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drawings/drawing6.xml" ContentType="application/vnd.openxmlformats-officedocument.drawingml.chartshapes+xml"/>
  <Override PartName="/ppt/comments/comment4.xml" ContentType="application/vnd.openxmlformats-officedocument.presentationml.comments+xml"/>
  <Override PartName="/ppt/charts/chart2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26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4"/>
  </p:notesMasterIdLst>
  <p:sldIdLst>
    <p:sldId id="256" r:id="rId3"/>
    <p:sldId id="261" r:id="rId4"/>
    <p:sldId id="259" r:id="rId5"/>
    <p:sldId id="260" r:id="rId6"/>
    <p:sldId id="262" r:id="rId7"/>
    <p:sldId id="319" r:id="rId8"/>
    <p:sldId id="322" r:id="rId9"/>
    <p:sldId id="318" r:id="rId10"/>
    <p:sldId id="297" r:id="rId11"/>
    <p:sldId id="265" r:id="rId12"/>
    <p:sldId id="325" r:id="rId13"/>
    <p:sldId id="327" r:id="rId14"/>
    <p:sldId id="328" r:id="rId15"/>
    <p:sldId id="284" r:id="rId16"/>
    <p:sldId id="335" r:id="rId17"/>
    <p:sldId id="334" r:id="rId18"/>
    <p:sldId id="271" r:id="rId19"/>
    <p:sldId id="272" r:id="rId20"/>
    <p:sldId id="344" r:id="rId21"/>
    <p:sldId id="316" r:id="rId22"/>
    <p:sldId id="323" r:id="rId23"/>
    <p:sldId id="273" r:id="rId24"/>
    <p:sldId id="343" r:id="rId25"/>
    <p:sldId id="310" r:id="rId26"/>
    <p:sldId id="345" r:id="rId27"/>
    <p:sldId id="320" r:id="rId28"/>
    <p:sldId id="276" r:id="rId29"/>
    <p:sldId id="346" r:id="rId30"/>
    <p:sldId id="311" r:id="rId31"/>
    <p:sldId id="321" r:id="rId32"/>
    <p:sldId id="278" r:id="rId33"/>
  </p:sldIdLst>
  <p:sldSz cx="9144000" cy="6858000" type="screen4x3"/>
  <p:notesSz cx="6761163" cy="9942513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Merriweather" panose="020B0604020202020204" charset="0"/>
      <p:regular r:id="rId39"/>
      <p:bold r:id="rId40"/>
      <p:italic r:id="rId41"/>
      <p:boldItalic r:id="rId42"/>
    </p:embeddedFont>
    <p:embeddedFont>
      <p:font typeface="Sylfaen" panose="010A0502050306030303" pitchFamily="18" charset="0"/>
      <p:regular r:id="rId43"/>
    </p:embeddedFont>
    <p:embeddedFont>
      <p:font typeface="Roboto" panose="020B0604020202020204" charset="0"/>
      <p:regular r:id="rId44"/>
      <p:bold r:id="rId45"/>
      <p:italic r:id="rId46"/>
      <p:boldItalic r:id="rId47"/>
    </p:embeddedFont>
    <p:embeddedFont>
      <p:font typeface="Arial Black" panose="020B0A04020102020204" pitchFamily="34" charset="0"/>
      <p:bold r:id="rId48"/>
    </p:embeddedFont>
    <p:embeddedFont>
      <p:font typeface="Roboto Medium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m Meparidze" initials="" lastIdx="5" clrIdx="0"/>
  <p:cmAuthor id="1" name="Vera Baziari" initials="VB" lastIdx="22" clrIdx="1">
    <p:extLst/>
  </p:cmAuthor>
  <p:cmAuthor id="2" name="Nino Gogatishvili" initials="NG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B94"/>
    <a:srgbClr val="0FC79B"/>
    <a:srgbClr val="2A2EE2"/>
    <a:srgbClr val="A1E3D6"/>
    <a:srgbClr val="AEDAE5"/>
    <a:srgbClr val="C4DEDD"/>
    <a:srgbClr val="F9EE5D"/>
    <a:srgbClr val="2EA28C"/>
    <a:srgbClr val="AE9CC4"/>
    <a:srgbClr val="C7D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37A189-4E31-41AD-884B-BFA707145127}">
  <a:tblStyle styleId="{FC37A189-4E31-41AD-884B-BFA70714512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E173B2-AED4-4A2D-8F97-2BB8967D949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201" autoAdjust="0"/>
    <p:restoredTop sz="94532" autoAdjust="0"/>
  </p:normalViewPr>
  <p:slideViewPr>
    <p:cSldViewPr snapToGrid="0">
      <p:cViewPr varScale="1">
        <p:scale>
          <a:sx n="109" d="100"/>
          <a:sy n="109" d="100"/>
        </p:scale>
        <p:origin x="4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2"/>
        <p:guide pos="21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a084\Documents\Public%20Health\.UiT-The%20Arctic%20University%20of%20Norway\GBR\GBR%20data%202018\BR2018\Copy%20of%20tabl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a084\Documents\Public%20Health\.UiT-The%20Arctic%20University%20of%20Norway\GBR\GBR%20data%202018\BR2018\Copy%20of%20table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a084\Documents\Public%20Health\.UiT-The%20Arctic%20University%20of%20Norway\GBR\GBR%20data%202018\BR2018\Copy%20of%20table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.kandelaki\Downloads\GBR%202017.%20Tables_1528102260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6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a084\Documents\Public%20Health\.UiT-The%20Arctic%20University%20of%20Norway\GBR\GBR%20data%202018\BR2018\tabl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a084\Documents\Public%20Health\.UiT-The%20Arctic%20University%20of%20Norway\GBR\GBR%20data%202018\BR2018\tabl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0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 prstMaterial="legacyWireframe"/>
      </c:spPr>
    </c:sideWall>
    <c:backWall>
      <c:thickness val="0"/>
      <c:spPr>
        <a:scene3d>
          <a:camera prst="orthographicFront"/>
          <a:lightRig rig="threePt" dir="t"/>
        </a:scene3d>
        <a:sp3d prstMaterial="legacyWireframe"/>
      </c:spPr>
    </c:backWall>
    <c:plotArea>
      <c:layout>
        <c:manualLayout>
          <c:layoutTarget val="inner"/>
          <c:xMode val="edge"/>
          <c:yMode val="edge"/>
          <c:x val="6.8440264092741246E-2"/>
          <c:y val="2.67633956469727E-2"/>
          <c:w val="0.56964540569643263"/>
          <c:h val="0.9056396968236114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ჯამური რაოდენობა</c:v>
                </c:pt>
              </c:strCache>
            </c:strRef>
          </c:tx>
          <c:spPr>
            <a:gradFill>
              <a:gsLst>
                <a:gs pos="17000">
                  <a:srgbClr val="03D4A8"/>
                </a:gs>
                <a:gs pos="48000">
                  <a:srgbClr val="21D6E0"/>
                </a:gs>
                <a:gs pos="86000">
                  <a:srgbClr val="0087E6">
                    <a:lumMod val="72000"/>
                    <a:lumOff val="28000"/>
                    <a:alpha val="72000"/>
                  </a:srgbClr>
                </a:gs>
                <a:gs pos="100000">
                  <a:srgbClr val="005CBF"/>
                </a:gs>
              </a:gsLst>
              <a:lin ang="5400000" scaled="0"/>
            </a:gradFill>
            <a:effectLst>
              <a:outerShdw blurRad="850900" dist="800100" dir="12000000" sx="200000" sy="200000" algn="t" rotWithShape="0">
                <a:schemeClr val="bg2">
                  <a:alpha val="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4619883040935405E-3"/>
                  <c:y val="1.133786848072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8B5-40CA-846E-452F7167421E}"/>
                </c:ext>
              </c:extLst>
            </c:dLbl>
            <c:dLbl>
              <c:idx val="1"/>
              <c:layout>
                <c:manualLayout>
                  <c:x val="8.771929824561403E-3"/>
                  <c:y val="8.50340136054421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B5-40CA-846E-452F716742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54897</c:v>
                </c:pt>
                <c:pt idx="1">
                  <c:v>53423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B5-40CA-846E-452F716742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22-27 - 404, 0.7%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innerShdw blurRad="1270000" dist="50800" dir="16200000">
                <a:schemeClr val="accent2">
                  <a:lumMod val="40000"/>
                  <a:lumOff val="60000"/>
                  <a:alpha val="0"/>
                </a:scheme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298</c:v>
                </c:pt>
                <c:pt idx="1">
                  <c:v>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B5-40CA-846E-452F716742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28-33 - 1163, 2.2%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920</c:v>
                </c:pt>
                <c:pt idx="1">
                  <c:v>1163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B5-40CA-846E-452F7167421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34-36 - 2996, 5.6%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2342</c:v>
                </c:pt>
                <c:pt idx="1">
                  <c:v>2996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8B5-40CA-846E-452F7167421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37-40 - 45452, 85.1 %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42288</c:v>
                </c:pt>
                <c:pt idx="1">
                  <c:v>45452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8B5-40CA-846E-452F7167421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&gt;=41 - 3408,  6.4%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Sheet1!$G$2:$G$3</c:f>
              <c:numCache>
                <c:formatCode>General</c:formatCode>
                <c:ptCount val="2"/>
                <c:pt idx="0">
                  <c:v>2956</c:v>
                </c:pt>
                <c:pt idx="1">
                  <c:v>3408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8B5-40CA-846E-452F7167421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დაუზუსტებელი</c:v>
                </c:pt>
              </c:strCache>
            </c:strRef>
          </c:tx>
          <c:spPr>
            <a:solidFill>
              <a:srgbClr val="9CFCF1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8B5-40CA-846E-452F716742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Sheet1!$H$2:$H$3</c:f>
              <c:numCache>
                <c:formatCode>General</c:formatCode>
                <c:ptCount val="2"/>
                <c:pt idx="0">
                  <c:v>6061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8B5-40CA-846E-452F71674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09"/>
        <c:shape val="box"/>
        <c:axId val="175361568"/>
        <c:axId val="175361960"/>
        <c:axId val="174777904"/>
      </c:bar3DChart>
      <c:catAx>
        <c:axId val="17536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u="none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75361960"/>
        <c:crosses val="autoZero"/>
        <c:auto val="1"/>
        <c:lblAlgn val="ctr"/>
        <c:lblOffset val="100"/>
        <c:noMultiLvlLbl val="0"/>
      </c:catAx>
      <c:valAx>
        <c:axId val="175361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noFill/>
          <a:ln cmpd="dbl"/>
        </c:spPr>
        <c:txPr>
          <a:bodyPr/>
          <a:lstStyle/>
          <a:p>
            <a:pPr>
              <a:defRPr sz="1200" b="0" i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75361568"/>
        <c:crosses val="autoZero"/>
        <c:crossBetween val="between"/>
      </c:valAx>
      <c:serAx>
        <c:axId val="174777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 i="0" spc="0">
                <a:solidFill>
                  <a:schemeClr val="bg2">
                    <a:lumMod val="75000"/>
                  </a:schemeClr>
                </a:solidFill>
                <a:effectLst/>
              </a:defRPr>
            </a:pPr>
            <a:endParaRPr lang="en-US"/>
          </a:p>
        </c:txPr>
        <c:crossAx val="175361960"/>
        <c:crosses val="autoZero"/>
      </c:serAx>
    </c:plotArea>
    <c:legend>
      <c:legendPos val="tr"/>
      <c:layout>
        <c:manualLayout>
          <c:xMode val="edge"/>
          <c:yMode val="edge"/>
          <c:x val="0.79116982087765342"/>
          <c:y val="3.4013605442176874E-2"/>
          <c:w val="0.20005824929778515"/>
          <c:h val="0.51567839734318921"/>
        </c:manualLayout>
      </c:layout>
      <c:overlay val="0"/>
      <c:txPr>
        <a:bodyPr/>
        <a:lstStyle/>
        <a:p>
          <a:pPr>
            <a:defRPr sz="1200" b="1">
              <a:solidFill>
                <a:schemeClr val="bg2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effectLst>
      <a:glow rad="1536700">
        <a:schemeClr val="accent1">
          <a:satMod val="175000"/>
          <a:alpha val="11000"/>
        </a:schemeClr>
      </a:glo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ცოცხლადშობილები</c:v>
                </c:pt>
              </c:strCache>
            </c:strRef>
          </c:tx>
          <c:spPr>
            <a:gradFill flip="none" rotWithShape="1">
              <a:gsLst>
                <a:gs pos="1000">
                  <a:srgbClr val="03D4A8">
                    <a:lumMod val="80000"/>
                    <a:alpha val="0"/>
                  </a:srgbClr>
                </a:gs>
                <a:gs pos="25000">
                  <a:srgbClr val="21D6E0"/>
                </a:gs>
                <a:gs pos="82000">
                  <a:srgbClr val="0087E6"/>
                </a:gs>
                <a:gs pos="100000">
                  <a:srgbClr val="005CBF"/>
                </a:gs>
              </a:gsLst>
              <a:lin ang="4200000" scaled="0"/>
              <a:tileRect/>
            </a:gra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 prstMaterial="plastic"/>
          </c:spPr>
          <c:invertIfNegative val="0"/>
          <c:dLbls>
            <c:dLbl>
              <c:idx val="0"/>
              <c:layout>
                <c:manualLayout>
                  <c:x val="0"/>
                  <c:y val="0.155882316840593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4D8-4A25-8213-203D2E9F4D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52913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B-4746-A565-6F4EFD1C94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რეფერალი</c:v>
                </c:pt>
              </c:strCache>
            </c:strRef>
          </c:tx>
          <c:spPr>
            <a:gradFill>
              <a:gsLst>
                <a:gs pos="0">
                  <a:srgbClr val="CCCCFF"/>
                </a:gs>
                <a:gs pos="9000">
                  <a:srgbClr val="99CCFF">
                    <a:lumMod val="86000"/>
                    <a:lumOff val="14000"/>
                    <a:alpha val="75000"/>
                  </a:srgbClr>
                </a:gs>
                <a:gs pos="27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4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3B-4746-A565-6F4EFD1C94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ტრანსპორტირების ინდექსი %</c:v>
                </c:pt>
              </c:strCache>
            </c:strRef>
          </c:tx>
          <c:spPr>
            <a:gradFill>
              <a:gsLst>
                <a:gs pos="42000">
                  <a:srgbClr val="AB006D"/>
                </a:gs>
                <a:gs pos="0">
                  <a:srgbClr val="000082"/>
                </a:gs>
                <a:gs pos="10000">
                  <a:srgbClr val="66008F"/>
                </a:gs>
                <a:gs pos="21000">
                  <a:srgbClr val="BA0066">
                    <a:alpha val="0"/>
                  </a:srgbClr>
                </a:gs>
                <a:gs pos="24000">
                  <a:srgbClr val="A30071"/>
                </a:gs>
                <a:gs pos="72000">
                  <a:srgbClr val="FF0000"/>
                </a:gs>
                <a:gs pos="100000">
                  <a:srgbClr val="FF8200"/>
                </a:gs>
              </a:gsLst>
              <a:lin ang="4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flat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3B-4746-A565-6F4EFD1C94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9"/>
        <c:shape val="box"/>
        <c:axId val="174198192"/>
        <c:axId val="174198584"/>
        <c:axId val="0"/>
      </c:bar3DChart>
      <c:catAx>
        <c:axId val="17419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98584"/>
        <c:crosses val="autoZero"/>
        <c:auto val="1"/>
        <c:lblAlgn val="ctr"/>
        <c:lblOffset val="100"/>
        <c:noMultiLvlLbl val="0"/>
      </c:catAx>
      <c:valAx>
        <c:axId val="174198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98192"/>
        <c:crosses val="autoZero"/>
        <c:crossBetween val="between"/>
      </c:valAx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>
      <a:outerShdw sx="1000" sy="1000" algn="ctr" rotWithShape="0">
        <a:srgbClr val="000000"/>
      </a:outerShdw>
    </a:effectLst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Sheet3!$B$25</c:f>
              <c:strCache>
                <c:ptCount val="1"/>
                <c:pt idx="0">
                  <c:v>&gt;=37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Sheet3!$A$26:$A$29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II/III</c:v>
                </c:pt>
                <c:pt idx="3">
                  <c:v>III</c:v>
                </c:pt>
              </c:strCache>
            </c:strRef>
          </c:cat>
          <c:val>
            <c:numRef>
              <c:f>Sheet3!$B$26:$B$29</c:f>
              <c:numCache>
                <c:formatCode>0%</c:formatCode>
                <c:ptCount val="4"/>
                <c:pt idx="0">
                  <c:v>0.64</c:v>
                </c:pt>
                <c:pt idx="1">
                  <c:v>0.63</c:v>
                </c:pt>
                <c:pt idx="2">
                  <c:v>0.54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3-40C4-A7ED-D351F8CB2683}"/>
            </c:ext>
          </c:extLst>
        </c:ser>
        <c:ser>
          <c:idx val="1"/>
          <c:order val="1"/>
          <c:tx>
            <c:strRef>
              <c:f>Sheet3!$C$25</c:f>
              <c:strCache>
                <c:ptCount val="1"/>
                <c:pt idx="0">
                  <c:v>&lt;37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Sheet3!$A$26:$A$29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II/III</c:v>
                </c:pt>
                <c:pt idx="3">
                  <c:v>III</c:v>
                </c:pt>
              </c:strCache>
            </c:strRef>
          </c:cat>
          <c:val>
            <c:numRef>
              <c:f>Sheet3!$C$26:$C$29</c:f>
              <c:numCache>
                <c:formatCode>0%</c:formatCode>
                <c:ptCount val="4"/>
                <c:pt idx="0">
                  <c:v>0.36</c:v>
                </c:pt>
                <c:pt idx="1">
                  <c:v>0.37</c:v>
                </c:pt>
                <c:pt idx="2">
                  <c:v>0.46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83-40C4-A7ED-D351F8CB26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1036608"/>
        <c:axId val="160736632"/>
      </c:barChart>
      <c:catAx>
        <c:axId val="1610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736632"/>
        <c:crosses val="autoZero"/>
        <c:auto val="1"/>
        <c:lblAlgn val="ctr"/>
        <c:lblOffset val="100"/>
        <c:noMultiLvlLbl val="0"/>
      </c:catAx>
      <c:valAx>
        <c:axId val="1607366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103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26-4FCF-A9B2-4D340EC3108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26-4FCF-A9B2-4D340EC3108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26-4FCF-A9B2-4D340EC3108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26-4FCF-A9B2-4D340EC3108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926-4FCF-A9B2-4D340EC310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Sheet3!$A$33:$A$37</c:f>
              <c:strCache>
                <c:ptCount val="5"/>
                <c:pt idx="0">
                  <c:v>&gt;1500 გრ</c:v>
                </c:pt>
                <c:pt idx="1">
                  <c:v>1500-2499</c:v>
                </c:pt>
                <c:pt idx="2">
                  <c:v>2500-3499</c:v>
                </c:pt>
                <c:pt idx="3">
                  <c:v>3500-4499</c:v>
                </c:pt>
                <c:pt idx="4">
                  <c:v>&gt;=4500</c:v>
                </c:pt>
              </c:strCache>
            </c:strRef>
          </c:cat>
          <c:val>
            <c:numRef>
              <c:f>Sheet3!$B$33:$B$37</c:f>
              <c:numCache>
                <c:formatCode>General</c:formatCode>
                <c:ptCount val="5"/>
                <c:pt idx="0">
                  <c:v>11</c:v>
                </c:pt>
                <c:pt idx="1">
                  <c:v>33</c:v>
                </c:pt>
                <c:pt idx="2">
                  <c:v>41</c:v>
                </c:pt>
                <c:pt idx="3">
                  <c:v>14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26-4FCF-A9B2-4D340EC3108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42240813648294"/>
          <c:y val="3.4375000000000003E-2"/>
          <c:w val="0.53032185039370072"/>
          <c:h val="0.795482775590551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50800" sx="1000" sy="1000" algn="ctr" rotWithShape="0">
                <a:srgbClr val="000000"/>
              </a:outerShdw>
            </a:effectLst>
            <a:scene3d>
              <a:camera prst="orthographicFront"/>
              <a:lightRig rig="flood" dir="t"/>
            </a:scene3d>
            <a:sp3d prstMaterial="flat"/>
          </c:spPr>
          <c:explosion val="1"/>
          <c:dPt>
            <c:idx val="0"/>
            <c:bubble3D val="0"/>
            <c:spPr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accent5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9050">
                <a:solidFill>
                  <a:schemeClr val="lt1"/>
                </a:solidFill>
              </a:ln>
              <a:effectLst>
                <a:outerShdw blurRad="50800" sx="1000" sy="1000" algn="ctr" rotWithShape="0">
                  <a:srgbClr val="000000"/>
                </a:outerShdw>
              </a:effectLst>
              <a:scene3d>
                <a:camera prst="orthographicFront"/>
                <a:lightRig rig="flood" dir="t"/>
              </a:scene3d>
              <a:sp3d prstMaterial="flat"/>
            </c:spPr>
            <c:extLst>
              <c:ext xmlns:c16="http://schemas.microsoft.com/office/drawing/2014/chart" uri="{C3380CC4-5D6E-409C-BE32-E72D297353CC}">
                <c16:uniqueId val="{00000001-1EAB-4E9F-A5AD-9ACF137BD630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9050">
                <a:solidFill>
                  <a:schemeClr val="lt1"/>
                </a:solidFill>
              </a:ln>
              <a:effectLst>
                <a:outerShdw blurRad="50800" sx="1000" sy="1000" algn="ctr" rotWithShape="0">
                  <a:srgbClr val="000000"/>
                </a:outerShdw>
              </a:effectLst>
              <a:scene3d>
                <a:camera prst="orthographicFront"/>
                <a:lightRig rig="flood" dir="t"/>
              </a:scene3d>
              <a:sp3d prstMaterial="flat"/>
            </c:spPr>
            <c:extLst>
              <c:ext xmlns:c16="http://schemas.microsoft.com/office/drawing/2014/chart" uri="{C3380CC4-5D6E-409C-BE32-E72D297353CC}">
                <c16:uniqueId val="{00000003-1EAB-4E9F-A5AD-9ACF137BD630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43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9050">
                <a:solidFill>
                  <a:schemeClr val="lt1"/>
                </a:solidFill>
              </a:ln>
              <a:effectLst>
                <a:outerShdw blurRad="50800" sx="1000" sy="1000" algn="ctr" rotWithShape="0">
                  <a:srgbClr val="000000"/>
                </a:outerShdw>
              </a:effectLst>
              <a:scene3d>
                <a:camera prst="orthographicFront"/>
                <a:lightRig rig="flood" dir="t"/>
              </a:scene3d>
              <a:sp3d prstMaterial="flat"/>
            </c:spPr>
            <c:extLst>
              <c:ext xmlns:c16="http://schemas.microsoft.com/office/drawing/2014/chart" uri="{C3380CC4-5D6E-409C-BE32-E72D297353CC}">
                <c16:uniqueId val="{00000005-1EAB-4E9F-A5AD-9ACF137BD630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9050">
                <a:solidFill>
                  <a:schemeClr val="lt1"/>
                </a:solidFill>
              </a:ln>
              <a:effectLst>
                <a:outerShdw blurRad="50800" sx="1000" sy="1000" algn="ctr" rotWithShape="0">
                  <a:srgbClr val="000000"/>
                </a:outerShdw>
              </a:effectLst>
              <a:scene3d>
                <a:camera prst="orthographicFront"/>
                <a:lightRig rig="flood" dir="t"/>
              </a:scene3d>
              <a:sp3d prstMaterial="flat"/>
            </c:spPr>
            <c:extLst>
              <c:ext xmlns:c16="http://schemas.microsoft.com/office/drawing/2014/chart" uri="{C3380CC4-5D6E-409C-BE32-E72D297353CC}">
                <c16:uniqueId val="{00000007-1EAB-4E9F-A5AD-9ACF137BD6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სულ პაციენტების რაოდენობა</c:v>
                </c:pt>
                <c:pt idx="1">
                  <c:v>შიდა რეფერალით მიღებული პაციენტები</c:v>
                </c:pt>
                <c:pt idx="2">
                  <c:v>გარე რეფერალით მიღებული პაციენტები</c:v>
                </c:pt>
                <c:pt idx="3">
                  <c:v>სხვა კლინიკაში რეფერირებული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2777</c:v>
                </c:pt>
                <c:pt idx="1">
                  <c:v>1803</c:v>
                </c:pt>
                <c:pt idx="2">
                  <c:v>972</c:v>
                </c:pt>
                <c:pt idx="3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AB-4E9F-A5AD-9ACF137BD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771719766563219E-2"/>
          <c:y val="0.81202153410280487"/>
          <c:w val="0.81094831861688155"/>
          <c:h val="0.169319168265481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92240813648294"/>
          <c:y val="0"/>
          <c:w val="0.48865518372703415"/>
          <c:h val="0.732982775590551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accent5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DE-47DC-B52D-6D18BF195408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DE-47DC-B52D-6D18BF195408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DE-47DC-B52D-6D18BF195408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DE-47DC-B52D-6D18BF1954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სულ პაციენტების რაოდენობა</c:v>
                </c:pt>
                <c:pt idx="1">
                  <c:v>შიდა რეფერალით მიღებული პაციენტები</c:v>
                </c:pt>
                <c:pt idx="2">
                  <c:v>გარე რეფერალით მიღებული პაციენტები</c:v>
                </c:pt>
                <c:pt idx="3">
                  <c:v>სხვა კლინიკაში რეფერირებული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1310</c:v>
                </c:pt>
                <c:pt idx="1">
                  <c:v>1087</c:v>
                </c:pt>
                <c:pt idx="2">
                  <c:v>172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DE-47DC-B52D-6D18BF19540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56446850393702"/>
          <c:y val="0.77360777559055105"/>
          <c:w val="0.62403772965879256"/>
          <c:h val="0.207642224409448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რესპირაციული დისტრესი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დონე</c:v>
                </c:pt>
                <c:pt idx="1">
                  <c:v>II დონე</c:v>
                </c:pt>
                <c:pt idx="2">
                  <c:v>II/III დონე</c:v>
                </c:pt>
                <c:pt idx="3">
                  <c:v>III დონე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</c:v>
                </c:pt>
                <c:pt idx="1">
                  <c:v>0.35</c:v>
                </c:pt>
                <c:pt idx="2">
                  <c:v>0.41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3B-4263-B2AE-E8FA4D83B2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ნაადრევი მშობიარობა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დონე</c:v>
                </c:pt>
                <c:pt idx="1">
                  <c:v>II დონე</c:v>
                </c:pt>
                <c:pt idx="2">
                  <c:v>II/III დონე</c:v>
                </c:pt>
                <c:pt idx="3">
                  <c:v>III დონე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</c:v>
                </c:pt>
                <c:pt idx="1">
                  <c:v>0.21</c:v>
                </c:pt>
                <c:pt idx="2">
                  <c:v>0.04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3B-4263-B2AE-E8FA4D83B2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ინფექცია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დონე</c:v>
                </c:pt>
                <c:pt idx="1">
                  <c:v>II დონე</c:v>
                </c:pt>
                <c:pt idx="2">
                  <c:v>II/III დონე</c:v>
                </c:pt>
                <c:pt idx="3">
                  <c:v>III დონე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0.13</c:v>
                </c:pt>
                <c:pt idx="2">
                  <c:v>0.06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3B-4263-B2AE-E8FA4D83B2E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თანდაყოლილი მალფ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დონე</c:v>
                </c:pt>
                <c:pt idx="1">
                  <c:v>II დონე</c:v>
                </c:pt>
                <c:pt idx="2">
                  <c:v>II/III დონე</c:v>
                </c:pt>
                <c:pt idx="3">
                  <c:v>III დონე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0.08</c:v>
                </c:pt>
                <c:pt idx="2">
                  <c:v>0.23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3B-4263-B2AE-E8FA4D83B2E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სხვა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დონე</c:v>
                </c:pt>
                <c:pt idx="1">
                  <c:v>II დონე</c:v>
                </c:pt>
                <c:pt idx="2">
                  <c:v>II/III დონე</c:v>
                </c:pt>
                <c:pt idx="3">
                  <c:v>III დონე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0.23</c:v>
                </c:pt>
                <c:pt idx="2">
                  <c:v>0.26</c:v>
                </c:pt>
                <c:pt idx="3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3B-4263-B2AE-E8FA4D83B2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5550200"/>
        <c:axId val="175550592"/>
      </c:barChart>
      <c:catAx>
        <c:axId val="17555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550592"/>
        <c:crosses val="autoZero"/>
        <c:auto val="1"/>
        <c:lblAlgn val="ctr"/>
        <c:lblOffset val="100"/>
        <c:noMultiLvlLbl val="0"/>
      </c:catAx>
      <c:valAx>
        <c:axId val="1755505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5550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8A-4DCC-98D7-36AF02D172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8A-4DCC-98D7-36AF02D172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8A-4DCC-98D7-36AF02D172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8A-4DCC-98D7-36AF02D172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8A-4DCC-98D7-36AF02D1722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8A-4DCC-98D7-36AF02D172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Sheet2!$A$12:$A$17</c:f>
              <c:strCache>
                <c:ptCount val="6"/>
                <c:pt idx="0">
                  <c:v>P22 - ახალშობილთა რესპირაციული დისტრეს-სინდრომი</c:v>
                </c:pt>
                <c:pt idx="1">
                  <c:v>P05-P08 - ორსულობის ხანგრძლივობასთან და ნაყოფის ზრდა-განვითარებასთან დაკავშირებული დარღვევები</c:v>
                </c:pt>
                <c:pt idx="2">
                  <c:v>P35-P39 - პერინატალური პერიოდისათვის დამახასიათებელი ინფექციები </c:v>
                </c:pt>
                <c:pt idx="3">
                  <c:v>Q01-Q89 - თანდაყოლილი მანკები, დეფორმაციები</c:v>
                </c:pt>
                <c:pt idx="4">
                  <c:v>P50-P61 ნაყოფისა და ახალშობილის ჰემორაგიული და ჰემატოლოგიური დარღვევები</c:v>
                </c:pt>
                <c:pt idx="5">
                  <c:v>სხვა</c:v>
                </c:pt>
              </c:strCache>
            </c:strRef>
          </c:cat>
          <c:val>
            <c:numRef>
              <c:f>Sheet2!$B$12:$B$17</c:f>
              <c:numCache>
                <c:formatCode>General</c:formatCode>
                <c:ptCount val="6"/>
                <c:pt idx="0">
                  <c:v>35</c:v>
                </c:pt>
                <c:pt idx="1">
                  <c:v>20</c:v>
                </c:pt>
                <c:pt idx="2">
                  <c:v>12</c:v>
                </c:pt>
                <c:pt idx="3">
                  <c:v>11</c:v>
                </c:pt>
                <c:pt idx="4">
                  <c:v>6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8A-4DCC-98D7-36AF02D1722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90829861265236"/>
          <c:y val="3.1819720656943523E-2"/>
          <c:w val="0.34075974008576099"/>
          <c:h val="0.888400151886443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ახალშობილები/ცოცხალშობილები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2500000000000001E-2"/>
                  <c:y val="1.1161625050343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DBD-4361-9F97-F94B192909A9}"/>
                </c:ext>
              </c:extLst>
            </c:dLbl>
            <c:dLbl>
              <c:idx val="1"/>
              <c:layout>
                <c:manualLayout>
                  <c:x val="1.5277559055118111E-2"/>
                  <c:y val="8.371163857419297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48523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DBD-4361-9F97-F94B192909A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34 0/7 - 36 7/7</c:v>
                </c:pt>
                <c:pt idx="1">
                  <c:v>37 0/7 - 40 7/7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2926</c:v>
                </c:pt>
                <c:pt idx="1">
                  <c:v>48523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BD-4361-9F97-F94B192909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მკვდრადშობილები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9.834796130332989E-3"/>
                  <c:y val="-1.67620183988328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2.3</a:t>
                    </a:r>
                    <a:r>
                      <a:rPr lang="en-US" b="1" dirty="0" smtClean="0"/>
                      <a:t>% </a:t>
                    </a:r>
                  </a:p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/>
                      <a:t>67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814-42B6-B240-F12D4D7B8E18}"/>
                </c:ext>
              </c:extLst>
            </c:dLbl>
            <c:dLbl>
              <c:idx val="1"/>
              <c:layout>
                <c:manualLayout>
                  <c:x val="2.2164560426232528E-2"/>
                  <c:y val="-8.524702346791783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0.23</a:t>
                    </a:r>
                    <a:r>
                      <a:rPr lang="en-US" b="1" dirty="0" smtClean="0"/>
                      <a:t>%</a:t>
                    </a:r>
                  </a:p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/>
                      <a:t>116</a:t>
                    </a:r>
                  </a:p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DBD-4361-9F97-F94B192909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34 0/7 - 36 7/7</c:v>
                </c:pt>
                <c:pt idx="1">
                  <c:v>37 0/7 - 40 7/7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67</c:v>
                </c:pt>
                <c:pt idx="1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BD-4361-9F97-F94B192909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ადრეული ნეონატალური სიკვდილი (0-6დღე)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4234164200172187E-2"/>
                  <c:y val="-1.116180437569091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0.7</a:t>
                    </a:r>
                    <a:r>
                      <a:rPr lang="en-US" sz="14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</a:p>
                  <a:p>
                    <a:r>
                      <a:rPr lang="en-US" sz="14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21</a:t>
                    </a:r>
                    <a:endParaRPr lang="en-US" sz="1400" b="1" dirty="0">
                      <a:solidFill>
                        <a:schemeClr val="bg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DBD-4361-9F97-F94B192909A9}"/>
                </c:ext>
              </c:extLst>
            </c:dLbl>
            <c:dLbl>
              <c:idx val="1"/>
              <c:layout>
                <c:manualLayout>
                  <c:x val="3.0327726725023797E-2"/>
                  <c:y val="-2.50949116696292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u="none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0.07%</a:t>
                    </a:r>
                  </a:p>
                  <a:p>
                    <a:r>
                      <a:rPr lang="en-US" sz="1400" b="1" u="none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35</a:t>
                    </a:r>
                    <a:endParaRPr lang="en-US" sz="1400" b="1" u="none" dirty="0">
                      <a:solidFill>
                        <a:schemeClr val="bg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DBD-4361-9F97-F94B192909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34 0/7 - 36 7/7</c:v>
                </c:pt>
                <c:pt idx="1">
                  <c:v>37 0/7 - 40 7/7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21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BD-4361-9F97-F94B192909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5551768"/>
        <c:axId val="175552160"/>
        <c:axId val="0"/>
      </c:bar3DChart>
      <c:catAx>
        <c:axId val="175551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552160"/>
        <c:crosses val="autoZero"/>
        <c:auto val="1"/>
        <c:lblAlgn val="ctr"/>
        <c:lblOffset val="100"/>
        <c:noMultiLvlLbl val="0"/>
      </c:catAx>
      <c:valAx>
        <c:axId val="17555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551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&lt;1000</c:v>
                </c:pt>
              </c:strCache>
            </c:strRef>
          </c:tx>
          <c:spPr>
            <a:solidFill>
              <a:srgbClr val="3B25DB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37.9%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000-4AB7-9861-ADF1ABDF92F5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ევროპა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General">
                  <c:v>212</c:v>
                </c:pt>
                <c:pt idx="1">
                  <c:v>0.44</c:v>
                </c:pt>
                <c:pt idx="2" formatCode="0.00%">
                  <c:v>0.33500000000000002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00-4AB7-9861-ADF1ABDF92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1000-1499</c:v>
                </c:pt>
              </c:strCache>
            </c:strRef>
          </c:tx>
          <c:spPr>
            <a:solidFill>
              <a:srgbClr val="F9EE5D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10.5%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000-4AB7-9861-ADF1ABDF92F5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ევროპა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 formatCode="General">
                  <c:v>59</c:v>
                </c:pt>
                <c:pt idx="1">
                  <c:v>0.14399999999999999</c:v>
                </c:pt>
                <c:pt idx="2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00-4AB7-9861-ADF1ABDF92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1500-2499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23.8%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000-4AB7-9861-ADF1ABDF92F5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ევროპა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 formatCode="General">
                  <c:v>133</c:v>
                </c:pt>
                <c:pt idx="1">
                  <c:v>0.17780000000000001</c:v>
                </c:pt>
                <c:pt idx="2">
                  <c:v>0.23100000000000001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00-4AB7-9861-ADF1ABDF92F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&gt;2500</c:v>
                </c:pt>
              </c:strCache>
            </c:strRef>
          </c:tx>
          <c:spPr>
            <a:solidFill>
              <a:srgbClr val="C297C9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26.3%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000-4AB7-9861-ADF1ABDF92F5}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000-4AB7-9861-ADF1ABDF92F5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ევროპა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 formatCode="General">
                  <c:v>147</c:v>
                </c:pt>
                <c:pt idx="1">
                  <c:v>0.25</c:v>
                </c:pt>
                <c:pt idx="2" formatCode="0.00%">
                  <c:v>0.30299999999999999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00-4AB7-9861-ADF1ABDF92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5553336"/>
        <c:axId val="175553728"/>
      </c:barChart>
      <c:catAx>
        <c:axId val="175553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175553728"/>
        <c:crosses val="autoZero"/>
        <c:auto val="1"/>
        <c:lblAlgn val="ctr"/>
        <c:lblOffset val="100"/>
        <c:noMultiLvlLbl val="0"/>
      </c:catAx>
      <c:valAx>
        <c:axId val="1755537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55533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50" b="1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a-GE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ანტენატალური სიკვდილის</a:t>
            </a:r>
            <a:r>
              <a:rPr lang="ka-GE" sz="1800" baseline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452 შემთხვევა</a:t>
            </a:r>
            <a:endParaRPr lang="ka-GE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ანტენატალური</c:v>
                </c:pt>
              </c:strCache>
            </c:strRef>
          </c:tx>
          <c:explosion val="25"/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1-0963-4E7E-BDAE-F14C7119B72C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3-0963-4E7E-BDAE-F14C7119B72C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5-0963-4E7E-BDAE-F14C7119B72C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7-0963-4E7E-BDAE-F14C7119B72C}"/>
              </c:ext>
            </c:extLst>
          </c:dPt>
          <c:dPt>
            <c:idx val="4"/>
            <c:bubble3D val="0"/>
            <c:spPr>
              <a:solidFill>
                <a:srgbClr val="F9EE5D"/>
              </a:solidFill>
            </c:spPr>
            <c:extLst>
              <c:ext xmlns:c16="http://schemas.microsoft.com/office/drawing/2014/chart" uri="{C3380CC4-5D6E-409C-BE32-E72D297353CC}">
                <c16:uniqueId val="{00000009-0963-4E7E-BDAE-F14C7119B7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22 0/7 - 27 6/7</c:v>
                </c:pt>
                <c:pt idx="1">
                  <c:v>28 0/7 - 33 6/7</c:v>
                </c:pt>
                <c:pt idx="2">
                  <c:v>34 0/7 - 36 6/7</c:v>
                </c:pt>
                <c:pt idx="3">
                  <c:v>37 0/7 - 41 0/7</c:v>
                </c:pt>
                <c:pt idx="4">
                  <c:v>&gt;41 0/7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152</c:v>
                </c:pt>
                <c:pt idx="1">
                  <c:v>115</c:v>
                </c:pt>
                <c:pt idx="2">
                  <c:v>72</c:v>
                </c:pt>
                <c:pt idx="3">
                  <c:v>105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63-4E7E-BDAE-F14C7119B72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 b="1">
              <a:solidFill>
                <a:schemeClr val="bg1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4496221891221"/>
          <c:y val="5.1432259588856569E-2"/>
          <c:w val="0.8622005270418297"/>
          <c:h val="0.68595632123299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 0/7-27 6/7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 დონე</c:v>
                </c:pt>
                <c:pt idx="1">
                  <c:v>II დონე</c:v>
                </c:pt>
                <c:pt idx="2">
                  <c:v>II-III დონე</c:v>
                </c:pt>
                <c:pt idx="3">
                  <c:v>IIIდონე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78</c:v>
                </c:pt>
                <c:pt idx="2">
                  <c:v>44</c:v>
                </c:pt>
                <c:pt idx="3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40-4E9E-80D1-4D59AFF2CC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28 0/7-33 6/7</c:v>
                </c:pt>
              </c:strCache>
            </c:strRef>
          </c:tx>
          <c:spPr>
            <a:solidFill>
              <a:srgbClr val="BD139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I დონე</c:v>
                </c:pt>
                <c:pt idx="1">
                  <c:v>II დონე</c:v>
                </c:pt>
                <c:pt idx="2">
                  <c:v>II-III დონე</c:v>
                </c:pt>
                <c:pt idx="3">
                  <c:v>IIIდონე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22</c:v>
                </c:pt>
                <c:pt idx="1">
                  <c:v>196</c:v>
                </c:pt>
                <c:pt idx="2">
                  <c:v>154</c:v>
                </c:pt>
                <c:pt idx="3">
                  <c:v>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40-4E9E-80D1-4D59AFF2CC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34 0/7-36 6/7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I დონე</c:v>
                </c:pt>
                <c:pt idx="1">
                  <c:v>II დონე</c:v>
                </c:pt>
                <c:pt idx="2">
                  <c:v>II-III დონე</c:v>
                </c:pt>
                <c:pt idx="3">
                  <c:v>IIIდონე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67</c:v>
                </c:pt>
                <c:pt idx="1">
                  <c:v>1147</c:v>
                </c:pt>
                <c:pt idx="2">
                  <c:v>662</c:v>
                </c:pt>
                <c:pt idx="3">
                  <c:v>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40-4E9E-80D1-4D59AFF2CC5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37 0/7- 40 7/7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 დონე</c:v>
                </c:pt>
                <c:pt idx="1">
                  <c:v>II დონე</c:v>
                </c:pt>
                <c:pt idx="2">
                  <c:v>II-III დონე</c:v>
                </c:pt>
                <c:pt idx="3">
                  <c:v>IIIდონე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2291</c:v>
                </c:pt>
                <c:pt idx="1">
                  <c:v>27655</c:v>
                </c:pt>
                <c:pt idx="2">
                  <c:v>10362</c:v>
                </c:pt>
                <c:pt idx="3">
                  <c:v>4822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40-4E9E-80D1-4D59AFF2CC5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&gt;41 0/7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I დონე</c:v>
                </c:pt>
                <c:pt idx="1">
                  <c:v>II დონე</c:v>
                </c:pt>
                <c:pt idx="2">
                  <c:v>II-III დონე</c:v>
                </c:pt>
                <c:pt idx="3">
                  <c:v>IIIდონე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185</c:v>
                </c:pt>
                <c:pt idx="1">
                  <c:v>2030</c:v>
                </c:pt>
                <c:pt idx="2">
                  <c:v>729</c:v>
                </c:pt>
                <c:pt idx="3">
                  <c:v>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40-4E9E-80D1-4D59AFF2C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75362744"/>
        <c:axId val="175363136"/>
      </c:barChart>
      <c:catAx>
        <c:axId val="175362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5363136"/>
        <c:crosses val="autoZero"/>
        <c:auto val="1"/>
        <c:lblAlgn val="ctr"/>
        <c:lblOffset val="100"/>
        <c:noMultiLvlLbl val="0"/>
      </c:catAx>
      <c:valAx>
        <c:axId val="1753631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75362744"/>
        <c:crosses val="autoZero"/>
        <c:crossBetween val="between"/>
      </c:valAx>
      <c:spPr>
        <a:solidFill>
          <a:schemeClr val="bg1"/>
        </a:solidFill>
        <a:effectLst>
          <a:glow rad="114300">
            <a:schemeClr val="accent1">
              <a:alpha val="24000"/>
            </a:schemeClr>
          </a:glow>
          <a:outerShdw blurRad="50800" dist="50800" dir="5400000" sx="1000" sy="1000" algn="ctr" rotWithShape="0">
            <a:srgbClr val="000000">
              <a:alpha val="87000"/>
            </a:srgbClr>
          </a:outerShdw>
          <a:softEdge rad="1270000"/>
        </a:effectLst>
        <a:scene3d>
          <a:camera prst="orthographicFront"/>
          <a:lightRig rig="threePt" dir="t"/>
        </a:scene3d>
        <a:sp3d>
          <a:bevelT w="19050" h="101600"/>
          <a:bevelB w="12700" h="88900"/>
        </a:sp3d>
      </c:spPr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a-GE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ინტრანატალური სიკვდილის 53 შემთხვევა</a:t>
            </a:r>
            <a:endParaRPr lang="ka-GE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116706976411169E-2"/>
          <c:y val="0.20489681686052508"/>
          <c:w val="0.9304643745742206"/>
          <c:h val="0.689538383138008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ინტრანატალური</c:v>
                </c:pt>
              </c:strCache>
            </c:strRef>
          </c:tx>
          <c:explosion val="25"/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1-D5CF-4260-9DAA-4A5D32381CD1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3-D5CF-4260-9DAA-4A5D32381CD1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  <c:extLst>
              <c:ext xmlns:c16="http://schemas.microsoft.com/office/drawing/2014/chart" uri="{C3380CC4-5D6E-409C-BE32-E72D297353CC}">
                <c16:uniqueId val="{00000005-D5CF-4260-9DAA-4A5D32381C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22 0/7 - 26 6/7 </c:v>
                </c:pt>
                <c:pt idx="1">
                  <c:v>28 0/7 - 33 6/7</c:v>
                </c:pt>
                <c:pt idx="2">
                  <c:v>34 0/7 - 36 6/7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CF-4260-9DAA-4A5D32381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 b="1">
              <a:solidFill>
                <a:schemeClr val="bg1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3AB94"/>
            </a:solidFill>
            <a:ln>
              <a:noFill/>
            </a:ln>
            <a:effectLst>
              <a:glow rad="127000">
                <a:schemeClr val="bg1">
                  <a:alpha val="97000"/>
                </a:schemeClr>
              </a:glow>
              <a:outerShdw blurRad="50800" dist="50800" dir="5400000" algn="ctr" rotWithShape="0">
                <a:srgbClr val="000000">
                  <a:alpha val="79000"/>
                </a:srgbClr>
              </a:outerShdw>
              <a:softEdge rad="660400"/>
            </a:effectLst>
            <a:scene3d>
              <a:camera prst="orthographicFront"/>
              <a:lightRig rig="freezing" dir="t"/>
            </a:scene3d>
            <a:sp3d prstMaterial="dkEdge"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p-95 უცნობი მიზეზი</c:v>
                </c:pt>
                <c:pt idx="1">
                  <c:v>P-00 დედის ავადობით გამოწვეული</c:v>
                </c:pt>
                <c:pt idx="2">
                  <c:v>P-02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399</c:v>
                </c:pt>
                <c:pt idx="1">
                  <c:v>39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B-4CD3-AEC5-C16F8FC08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439256"/>
        <c:axId val="176439648"/>
      </c:barChart>
      <c:catAx>
        <c:axId val="176439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39648"/>
        <c:crosses val="autoZero"/>
        <c:auto val="1"/>
        <c:lblAlgn val="ctr"/>
        <c:lblOffset val="100"/>
        <c:noMultiLvlLbl val="0"/>
      </c:catAx>
      <c:valAx>
        <c:axId val="17643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39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Neonatal!$C$2</c:f>
              <c:strCache>
                <c:ptCount val="1"/>
                <c:pt idx="0">
                  <c:v>0-7 დღემდე/1000 ცოცხ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Neonatal!$B$3:$B$10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Neonatal!$C$3:$C$10</c:f>
              <c:numCache>
                <c:formatCode>General</c:formatCode>
                <c:ptCount val="8"/>
                <c:pt idx="0">
                  <c:v>6.6</c:v>
                </c:pt>
                <c:pt idx="1">
                  <c:v>7.1</c:v>
                </c:pt>
                <c:pt idx="2">
                  <c:v>7.5</c:v>
                </c:pt>
                <c:pt idx="3">
                  <c:v>6.1</c:v>
                </c:pt>
                <c:pt idx="4">
                  <c:v>4.0999999999999996</c:v>
                </c:pt>
                <c:pt idx="5">
                  <c:v>3.8</c:v>
                </c:pt>
                <c:pt idx="6">
                  <c:v>4.0999999999999996</c:v>
                </c:pt>
                <c:pt idx="7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3F-45A8-B88F-675B27C9E2BE}"/>
            </c:ext>
          </c:extLst>
        </c:ser>
        <c:ser>
          <c:idx val="1"/>
          <c:order val="1"/>
          <c:tx>
            <c:strRef>
              <c:f>Neonatal!$D$2</c:f>
              <c:strCache>
                <c:ptCount val="1"/>
                <c:pt idx="0">
                  <c:v>8-28 დღემდე/1000 ცოცხ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Neonatal!$B$3:$B$10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Neonatal!$D$3:$D$10</c:f>
              <c:numCache>
                <c:formatCode>General</c:formatCode>
                <c:ptCount val="8"/>
                <c:pt idx="0">
                  <c:v>2.5</c:v>
                </c:pt>
                <c:pt idx="1">
                  <c:v>2.6</c:v>
                </c:pt>
                <c:pt idx="2">
                  <c:v>3.2</c:v>
                </c:pt>
                <c:pt idx="3">
                  <c:v>3</c:v>
                </c:pt>
                <c:pt idx="4">
                  <c:v>2.4</c:v>
                </c:pt>
                <c:pt idx="5">
                  <c:v>2</c:v>
                </c:pt>
                <c:pt idx="6">
                  <c:v>2.2000000000000002</c:v>
                </c:pt>
                <c:pt idx="7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3F-45A8-B88F-675B27C9E2BE}"/>
            </c:ext>
          </c:extLst>
        </c:ser>
        <c:ser>
          <c:idx val="2"/>
          <c:order val="2"/>
          <c:tx>
            <c:strRef>
              <c:f>Neonatal!$E$2</c:f>
              <c:strCache>
                <c:ptCount val="1"/>
                <c:pt idx="0">
                  <c:v>0-28 დღემდე/1000 ცოცხალ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Neonatal!$B$3:$B$10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Neonatal!$E$3:$E$10</c:f>
              <c:numCache>
                <c:formatCode>General</c:formatCode>
                <c:ptCount val="8"/>
                <c:pt idx="0">
                  <c:v>9.1</c:v>
                </c:pt>
                <c:pt idx="1">
                  <c:v>9.6999999999999993</c:v>
                </c:pt>
                <c:pt idx="2">
                  <c:v>10.7</c:v>
                </c:pt>
                <c:pt idx="3">
                  <c:v>9.1</c:v>
                </c:pt>
                <c:pt idx="4">
                  <c:v>6.5</c:v>
                </c:pt>
                <c:pt idx="5">
                  <c:v>5.8</c:v>
                </c:pt>
                <c:pt idx="6">
                  <c:v>6.3</c:v>
                </c:pt>
                <c:pt idx="7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3F-45A8-B88F-675B27C9E2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3494064"/>
        <c:axId val="63494456"/>
      </c:lineChart>
      <c:catAx>
        <c:axId val="6349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94456"/>
        <c:crosses val="autoZero"/>
        <c:auto val="1"/>
        <c:lblAlgn val="ctr"/>
        <c:lblOffset val="100"/>
        <c:noMultiLvlLbl val="0"/>
      </c:catAx>
      <c:valAx>
        <c:axId val="63494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9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7974606562305136E-3"/>
          <c:y val="3.3212565124086852E-3"/>
        </c:manualLayout>
      </c:layout>
      <c:overlay val="0"/>
      <c:txPr>
        <a:bodyPr/>
        <a:lstStyle/>
        <a:p>
          <a:pPr lvl="1" algn="l" rtl="0">
            <a:defRPr lang="ka-GE" sz="1400" b="1" i="0" u="none" strike="noStrike" kern="12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567938833303558E-2"/>
          <c:y val="0.1244752022436003"/>
          <c:w val="0.89928470830110607"/>
          <c:h val="0.712415608758961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წონის მიხედვით: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CE0-4233-9F2B-831B3B75A042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CE0-4233-9F2B-831B3B75A042}"/>
              </c:ext>
            </c:extLst>
          </c:dPt>
          <c:dPt>
            <c:idx val="5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CE0-4233-9F2B-831B3B75A042}"/>
              </c:ext>
            </c:extLst>
          </c:dPt>
          <c:dLbls>
            <c:dLbl>
              <c:idx val="0"/>
              <c:layout>
                <c:manualLayout>
                  <c:x val="-0.18598439160801727"/>
                  <c:y val="7.7458501292151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CE0-4233-9F2B-831B3B75A042}"/>
                </c:ext>
              </c:extLst>
            </c:dLbl>
            <c:dLbl>
              <c:idx val="1"/>
              <c:layout>
                <c:manualLayout>
                  <c:x val="6.97101628884879E-2"/>
                  <c:y val="-0.28606273905860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CE0-4233-9F2B-831B3B75A042}"/>
                </c:ext>
              </c:extLst>
            </c:dLbl>
            <c:dLbl>
              <c:idx val="2"/>
              <c:layout>
                <c:manualLayout>
                  <c:x val="9.7482960256901036E-2"/>
                  <c:y val="-0.14120603098701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CE0-4233-9F2B-831B3B75A042}"/>
                </c:ext>
              </c:extLst>
            </c:dLbl>
            <c:dLbl>
              <c:idx val="3"/>
              <c:layout>
                <c:manualLayout>
                  <c:x val="0.10121436339650385"/>
                  <c:y val="1.4406813709675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CE0-4233-9F2B-831B3B75A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100" b="1" i="0" u="none" strike="noStrike" kern="1200" baseline="0"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&lt;1000</c:v>
                </c:pt>
                <c:pt idx="1">
                  <c:v>1000-1499</c:v>
                </c:pt>
                <c:pt idx="2">
                  <c:v>1500-1999</c:v>
                </c:pt>
                <c:pt idx="3">
                  <c:v>2000-2499</c:v>
                </c:pt>
                <c:pt idx="4">
                  <c:v>&gt;2500</c:v>
                </c:pt>
                <c:pt idx="5">
                  <c:v>დაუზუსტებელი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100</c:v>
                </c:pt>
                <c:pt idx="1">
                  <c:v>48</c:v>
                </c:pt>
                <c:pt idx="2">
                  <c:v>25</c:v>
                </c:pt>
                <c:pt idx="3">
                  <c:v>19</c:v>
                </c:pt>
                <c:pt idx="4">
                  <c:v>41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E0-4233-9F2B-831B3B75A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709964867905521"/>
          <c:w val="1"/>
          <c:h val="0.22900351320944784"/>
        </c:manualLayout>
      </c:layout>
      <c:overlay val="0"/>
      <c:txPr>
        <a:bodyPr/>
        <a:lstStyle/>
        <a:p>
          <a:pPr>
            <a:defRPr lang="en-US" sz="1400" b="1" i="0" u="none" strike="noStrike" kern="1200" baseline="0">
              <a:solidFill>
                <a:srgbClr val="000000">
                  <a:lumMod val="50000"/>
                  <a:lumOff val="50000"/>
                </a:srgb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effectLst>
      <a:outerShdw blurRad="50800" dist="50800" dir="5400000" sx="94000" sy="94000" algn="ctr" rotWithShape="0">
        <a:srgbClr val="000000">
          <a:alpha val="29000"/>
        </a:srgb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33493344231156E-2"/>
          <c:y val="4.8670071351381149E-2"/>
          <c:w val="0.87617969422513486"/>
          <c:h val="0.70185940803504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3AB94">
                <a:alpha val="92000"/>
              </a:srgbClr>
            </a:solidFill>
            <a:ln cap="rnd">
              <a:solidFill>
                <a:srgbClr val="1D7E74"/>
              </a:solidFill>
              <a:bevel/>
            </a:ln>
            <a:effectLst>
              <a:glow rad="520700">
                <a:schemeClr val="bg1"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  <a:scene3d>
              <a:camera prst="orthographicFront"/>
              <a:lightRig rig="twoPt" dir="t"/>
            </a:scene3d>
            <a:sp3d prstMaterial="matte">
              <a:bevelT prst="angle"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AB94">
                  <a:alpha val="92000"/>
                </a:srgbClr>
              </a:solidFill>
              <a:ln cap="rnd">
                <a:solidFill>
                  <a:srgbClr val="1D7E74"/>
                </a:solidFill>
                <a:bevel/>
              </a:ln>
              <a:effectLst>
                <a:glow rad="520700">
                  <a:schemeClr val="bg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woPt" dir="t"/>
              </a:scene3d>
              <a:sp3d prstMaterial="dkEdge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7F2B-4374-A6BF-0623B579A224}"/>
              </c:ext>
            </c:extLst>
          </c:dPt>
          <c:cat>
            <c:strRef>
              <c:f>Sheet1!$A$2:$A$4</c:f>
              <c:strCache>
                <c:ptCount val="3"/>
                <c:pt idx="0">
                  <c:v>P-05, P-07 ნაადრევი მშობიარობით გამოწვეული სიკვდილიანობა, ნაყოფის მცირე წონა</c:v>
                </c:pt>
                <c:pt idx="1">
                  <c:v>Q-00-05, Q-20-25, Q-21 თანდაყოლილი ანომალიები </c:v>
                </c:pt>
                <c:pt idx="2">
                  <c:v>P-21 ასფიქსია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123</c:v>
                </c:pt>
                <c:pt idx="1">
                  <c:v>49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2B-4374-A6BF-0623B579A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440824"/>
        <c:axId val="176441216"/>
      </c:barChart>
      <c:catAx>
        <c:axId val="17644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41216"/>
        <c:crosses val="autoZero"/>
        <c:auto val="1"/>
        <c:lblAlgn val="ctr"/>
        <c:lblOffset val="100"/>
        <c:noMultiLvlLbl val="0"/>
      </c:catAx>
      <c:valAx>
        <c:axId val="17644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40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ნეონატალური სიკვდილობა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A09-44D1-AF4E-075498AC165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09-44D1-AF4E-075498AC165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A09-44D1-AF4E-075498AC165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A09-44D1-AF4E-075498AC165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A09-44D1-AF4E-075498AC165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A09-44D1-AF4E-075498AC165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A09-44D1-AF4E-075498AC165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A09-44D1-AF4E-075498AC165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A09-44D1-AF4E-075498AC165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A09-44D1-AF4E-075498AC165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A09-44D1-AF4E-075498AC165B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A09-44D1-AF4E-075498AC165B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A09-44D1-AF4E-075498AC165B}"/>
              </c:ext>
            </c:extLst>
          </c:dPt>
          <c:dPt>
            <c:idx val="21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1A09-44D1-AF4E-075498AC165B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1A09-44D1-AF4E-075498AC165B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1A09-44D1-AF4E-075498AC16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Sheet1!$A$2:$A$26</c:f>
              <c:strCache>
                <c:ptCount val="25"/>
                <c:pt idx="0">
                  <c:v>იაპონია</c:v>
                </c:pt>
                <c:pt idx="1">
                  <c:v>ესტონეთი</c:v>
                </c:pt>
                <c:pt idx="2">
                  <c:v>სლოვენია</c:v>
                </c:pt>
                <c:pt idx="3">
                  <c:v>ჩეხეთი</c:v>
                </c:pt>
                <c:pt idx="4">
                  <c:v>მონაკო</c:v>
                </c:pt>
                <c:pt idx="5">
                  <c:v>ისრაელი</c:v>
                </c:pt>
                <c:pt idx="6">
                  <c:v>იტალია</c:v>
                </c:pt>
                <c:pt idx="7">
                  <c:v>პორტუგალია</c:v>
                </c:pt>
                <c:pt idx="8">
                  <c:v>ავსტრალია</c:v>
                </c:pt>
                <c:pt idx="9">
                  <c:v>ავსტრია</c:v>
                </c:pt>
                <c:pt idx="10">
                  <c:v>გერმანია</c:v>
                </c:pt>
                <c:pt idx="11">
                  <c:v>საფრანგეთი</c:v>
                </c:pt>
                <c:pt idx="12">
                  <c:v>ლატვია</c:v>
                </c:pt>
                <c:pt idx="13">
                  <c:v>შვეიცარია</c:v>
                </c:pt>
                <c:pt idx="14">
                  <c:v>სლოვაკეთი</c:v>
                </c:pt>
                <c:pt idx="15">
                  <c:v>რუსეთი</c:v>
                </c:pt>
                <c:pt idx="16">
                  <c:v>ამერიკა</c:v>
                </c:pt>
                <c:pt idx="17">
                  <c:v>ჩინეთი</c:v>
                </c:pt>
                <c:pt idx="18">
                  <c:v>უკრაინა</c:v>
                </c:pt>
                <c:pt idx="19">
                  <c:v>ყაზახეთი</c:v>
                </c:pt>
                <c:pt idx="20">
                  <c:v>თურქეთი</c:v>
                </c:pt>
                <c:pt idx="21">
                  <c:v>საქართველო</c:v>
                </c:pt>
                <c:pt idx="22">
                  <c:v>სომხეთი</c:v>
                </c:pt>
                <c:pt idx="23">
                  <c:v>ყირგიზეთი</c:v>
                </c:pt>
                <c:pt idx="24">
                  <c:v>აზერბაიჯანი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0.9</c:v>
                </c:pt>
                <c:pt idx="1">
                  <c:v>1.3</c:v>
                </c:pt>
                <c:pt idx="2">
                  <c:v>1.3</c:v>
                </c:pt>
                <c:pt idx="3">
                  <c:v>1.6</c:v>
                </c:pt>
                <c:pt idx="4">
                  <c:v>1.8</c:v>
                </c:pt>
                <c:pt idx="5">
                  <c:v>2</c:v>
                </c:pt>
                <c:pt idx="6">
                  <c:v>2</c:v>
                </c:pt>
                <c:pt idx="7">
                  <c:v>2.1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2.2999999999999998</c:v>
                </c:pt>
                <c:pt idx="11">
                  <c:v>2.4</c:v>
                </c:pt>
                <c:pt idx="12">
                  <c:v>2.4</c:v>
                </c:pt>
                <c:pt idx="13">
                  <c:v>2.9</c:v>
                </c:pt>
                <c:pt idx="14">
                  <c:v>3</c:v>
                </c:pt>
                <c:pt idx="15">
                  <c:v>3.4</c:v>
                </c:pt>
                <c:pt idx="16">
                  <c:v>3.7</c:v>
                </c:pt>
                <c:pt idx="17">
                  <c:v>5.0999999999999996</c:v>
                </c:pt>
                <c:pt idx="18">
                  <c:v>5.4</c:v>
                </c:pt>
                <c:pt idx="19">
                  <c:v>5.9</c:v>
                </c:pt>
                <c:pt idx="20">
                  <c:v>6.5</c:v>
                </c:pt>
                <c:pt idx="21">
                  <c:v>7.1</c:v>
                </c:pt>
                <c:pt idx="22">
                  <c:v>7.4</c:v>
                </c:pt>
                <c:pt idx="23">
                  <c:v>11.6</c:v>
                </c:pt>
                <c:pt idx="24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A09-44D1-AF4E-075498AC165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6442000"/>
        <c:axId val="177253120"/>
      </c:barChart>
      <c:catAx>
        <c:axId val="176442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253120"/>
        <c:crosses val="autoZero"/>
        <c:auto val="1"/>
        <c:lblAlgn val="ctr"/>
        <c:lblOffset val="100"/>
        <c:noMultiLvlLbl val="0"/>
      </c:catAx>
      <c:valAx>
        <c:axId val="177253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4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dirty="0"/>
              <a:t>დედათა სიკვდილიანობა/100 000 ცოცხლადშობილზე</a:t>
            </a:r>
          </a:p>
        </c:rich>
      </c:tx>
      <c:layout>
        <c:manualLayout>
          <c:xMode val="edge"/>
          <c:yMode val="edge"/>
          <c:x val="0.19049475065616794"/>
          <c:y val="3.74999999999999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დედათა სიკვდილიანობა/1000000 ცოცხლად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19.399999999999999</c:v>
                </c:pt>
                <c:pt idx="1">
                  <c:v>27.6</c:v>
                </c:pt>
                <c:pt idx="2">
                  <c:v>22.8</c:v>
                </c:pt>
                <c:pt idx="3">
                  <c:v>27.7</c:v>
                </c:pt>
                <c:pt idx="4">
                  <c:v>31.5</c:v>
                </c:pt>
                <c:pt idx="5">
                  <c:v>32.200000000000003</c:v>
                </c:pt>
                <c:pt idx="6">
                  <c:v>23</c:v>
                </c:pt>
                <c:pt idx="7">
                  <c:v>15.1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0C-4AE0-8AD5-FF64951A38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7253904"/>
        <c:axId val="177254296"/>
      </c:lineChart>
      <c:catAx>
        <c:axId val="17725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254296"/>
        <c:crosses val="autoZero"/>
        <c:auto val="1"/>
        <c:lblAlgn val="ctr"/>
        <c:lblOffset val="100"/>
        <c:noMultiLvlLbl val="0"/>
      </c:catAx>
      <c:valAx>
        <c:axId val="177254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25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6B-4A3D-9649-1013C088C3A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6B-4A3D-9649-1013C088C3A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6B-4A3D-9649-1013C088C3A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6B-4A3D-9649-1013C088C3A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F06B-4A3D-9649-1013C088C3A9}"/>
              </c:ext>
            </c:extLst>
          </c:dPt>
          <c:dLbls>
            <c:dLbl>
              <c:idx val="0"/>
              <c:layout>
                <c:manualLayout>
                  <c:x val="-1.6309668134619447E-2"/>
                  <c:y val="-1.031405055734432E-2"/>
                </c:manualLayout>
              </c:layout>
              <c:tx>
                <c:rich>
                  <a:bodyPr/>
                  <a:lstStyle/>
                  <a:p>
                    <a:fld id="{65E77442-B3F6-472A-A5FA-F79A56024C9E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6B-4A3D-9649-1013C088C3A9}"/>
                </c:ext>
              </c:extLst>
            </c:dLbl>
            <c:dLbl>
              <c:idx val="1"/>
              <c:layout>
                <c:manualLayout>
                  <c:x val="8.6991720873868493E-3"/>
                  <c:y val="-7.9464994105824839E-3"/>
                </c:manualLayout>
              </c:layout>
              <c:tx>
                <c:rich>
                  <a:bodyPr/>
                  <a:lstStyle/>
                  <a:p>
                    <a:fld id="{9839D3F1-F1DD-4337-95B6-9FFF1EFB49B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06B-4A3D-9649-1013C088C3A9}"/>
                </c:ext>
              </c:extLst>
            </c:dLbl>
            <c:dLbl>
              <c:idx val="2"/>
              <c:layout>
                <c:manualLayout>
                  <c:x val="-2.9337539595246154E-2"/>
                  <c:y val="6.165823391824312E-2"/>
                </c:manualLayout>
              </c:layout>
              <c:tx>
                <c:rich>
                  <a:bodyPr/>
                  <a:lstStyle/>
                  <a:p>
                    <a:fld id="{A7C94465-FD66-4C8B-AB8C-14429F4D01D6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06B-4A3D-9649-1013C088C3A9}"/>
                </c:ext>
              </c:extLst>
            </c:dLbl>
            <c:dLbl>
              <c:idx val="3"/>
              <c:layout>
                <c:manualLayout>
                  <c:x val="1.8113948756957016E-2"/>
                  <c:y val="-0.11343375970092287"/>
                </c:manualLayout>
              </c:layout>
              <c:tx>
                <c:rich>
                  <a:bodyPr/>
                  <a:lstStyle/>
                  <a:p>
                    <a:fld id="{639662C0-78E9-4EF7-84C0-089E286A4C32}" type="VALUE">
                      <a:rPr lang="en-US" sz="1050" b="1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06B-4A3D-9649-1013C088C3A9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E33074E-C732-44D7-BC8A-7D7273EE49C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06B-4A3D-9649-1013C088C3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Sheet1!$A$10:$A$14</c:f>
              <c:strCache>
                <c:ptCount val="5"/>
                <c:pt idx="0">
                  <c:v>22-27</c:v>
                </c:pt>
                <c:pt idx="1">
                  <c:v>28-33</c:v>
                </c:pt>
                <c:pt idx="2">
                  <c:v>34-36</c:v>
                </c:pt>
                <c:pt idx="3">
                  <c:v>37-40</c:v>
                </c:pt>
                <c:pt idx="4">
                  <c:v>&gt;=41</c:v>
                </c:pt>
              </c:strCache>
            </c:strRef>
          </c:cat>
          <c:val>
            <c:numRef>
              <c:f>Sheet1!$B$10:$B$14</c:f>
              <c:numCache>
                <c:formatCode>0.0;[Red]0.0</c:formatCode>
                <c:ptCount val="5"/>
                <c:pt idx="0">
                  <c:v>0.7</c:v>
                </c:pt>
                <c:pt idx="1">
                  <c:v>2</c:v>
                </c:pt>
                <c:pt idx="2">
                  <c:v>5.2</c:v>
                </c:pt>
                <c:pt idx="3">
                  <c:v>85.7</c:v>
                </c:pt>
                <c:pt idx="4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06B-4A3D-9649-1013C088C3A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680710758495728"/>
          <c:y val="0.27045683639815621"/>
          <c:w val="0.11334537005554544"/>
          <c:h val="0.35344021882737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2396106736658"/>
          <c:y val="7.7622922488385852E-4"/>
          <c:w val="0.82979988892516821"/>
          <c:h val="0.92434201198612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sakeisro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4FE-45D6-8310-6717CDC7262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4FE-45D6-8310-6717CDC7262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4FE-45D6-8310-6717CDC7262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FE-45D6-8310-6717CDC7262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4FE-45D6-8310-6717CDC7262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FE-45D6-8310-6717CDC72627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4FE-45D6-8310-6717CDC72627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FE-45D6-8310-6717CDC7262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4FE-45D6-8310-6717CDC72627}"/>
              </c:ext>
            </c:extLst>
          </c:dPt>
          <c:dPt>
            <c:idx val="2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4FE-45D6-8310-6717CDC72627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4FE-45D6-8310-6717CDC726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Sheet1!$A$2:$A$30</c:f>
              <c:strCache>
                <c:ptCount val="29"/>
                <c:pt idx="0">
                  <c:v>ყირგიზეთი</c:v>
                </c:pt>
                <c:pt idx="1">
                  <c:v>უკრაინა</c:v>
                </c:pt>
                <c:pt idx="2">
                  <c:v>რუსეთი</c:v>
                </c:pt>
                <c:pt idx="3">
                  <c:v>ისრაელი</c:v>
                </c:pt>
                <c:pt idx="4">
                  <c:v>ნორვეგია</c:v>
                </c:pt>
                <c:pt idx="5">
                  <c:v>ფინეთი</c:v>
                </c:pt>
                <c:pt idx="6">
                  <c:v>სომხეთი</c:v>
                </c:pt>
                <c:pt idx="7">
                  <c:v>სლოვენია</c:v>
                </c:pt>
                <c:pt idx="8">
                  <c:v>საფრანგეთი</c:v>
                </c:pt>
                <c:pt idx="9">
                  <c:v>იაპონია</c:v>
                </c:pt>
                <c:pt idx="10">
                  <c:v>ესტონეთი</c:v>
                </c:pt>
                <c:pt idx="11">
                  <c:v>მონაკო</c:v>
                </c:pt>
                <c:pt idx="12">
                  <c:v>ბელგია</c:v>
                </c:pt>
                <c:pt idx="13">
                  <c:v>ლატვია</c:v>
                </c:pt>
                <c:pt idx="14">
                  <c:v>ლიტვა</c:v>
                </c:pt>
                <c:pt idx="15">
                  <c:v>ჩეხეთი</c:v>
                </c:pt>
                <c:pt idx="16">
                  <c:v>აზერბაიჯანი</c:v>
                </c:pt>
                <c:pt idx="17">
                  <c:v>ავსტრია</c:v>
                </c:pt>
                <c:pt idx="18">
                  <c:v>სლოვაკეთი</c:v>
                </c:pt>
                <c:pt idx="19">
                  <c:v>გერმანია</c:v>
                </c:pt>
                <c:pt idx="20">
                  <c:v>ამერიკა</c:v>
                </c:pt>
                <c:pt idx="21">
                  <c:v>ავსტრალია</c:v>
                </c:pt>
                <c:pt idx="22">
                  <c:v>შვეიცარია</c:v>
                </c:pt>
                <c:pt idx="23">
                  <c:v>ჩინეთი</c:v>
                </c:pt>
                <c:pt idx="24">
                  <c:v>იტალია</c:v>
                </c:pt>
                <c:pt idx="25">
                  <c:v>პორტუგალია</c:v>
                </c:pt>
                <c:pt idx="26">
                  <c:v>უნგრეთი</c:v>
                </c:pt>
                <c:pt idx="27">
                  <c:v>საქართველო</c:v>
                </c:pt>
                <c:pt idx="28">
                  <c:v>თურქეთი</c:v>
                </c:pt>
              </c:strCache>
            </c:str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7.4</c:v>
                </c:pt>
                <c:pt idx="1">
                  <c:v>12.1</c:v>
                </c:pt>
                <c:pt idx="2">
                  <c:v>13</c:v>
                </c:pt>
                <c:pt idx="3">
                  <c:v>16.100000000000001</c:v>
                </c:pt>
                <c:pt idx="4">
                  <c:v>16.100000000000001</c:v>
                </c:pt>
                <c:pt idx="5">
                  <c:v>16.399999999999999</c:v>
                </c:pt>
                <c:pt idx="6">
                  <c:v>18</c:v>
                </c:pt>
                <c:pt idx="7">
                  <c:v>18.899999999999999</c:v>
                </c:pt>
                <c:pt idx="8">
                  <c:v>19.600000000000001</c:v>
                </c:pt>
                <c:pt idx="9">
                  <c:v>19.7</c:v>
                </c:pt>
                <c:pt idx="10">
                  <c:v>20.3</c:v>
                </c:pt>
                <c:pt idx="11">
                  <c:v>20.6</c:v>
                </c:pt>
                <c:pt idx="12">
                  <c:v>21.2</c:v>
                </c:pt>
                <c:pt idx="13">
                  <c:v>21.7</c:v>
                </c:pt>
                <c:pt idx="14">
                  <c:v>21.9</c:v>
                </c:pt>
                <c:pt idx="15">
                  <c:v>25.9</c:v>
                </c:pt>
                <c:pt idx="16">
                  <c:v>27.6</c:v>
                </c:pt>
                <c:pt idx="17">
                  <c:v>29.5</c:v>
                </c:pt>
                <c:pt idx="18">
                  <c:v>30.3</c:v>
                </c:pt>
                <c:pt idx="19">
                  <c:v>30.5</c:v>
                </c:pt>
                <c:pt idx="20">
                  <c:v>32</c:v>
                </c:pt>
                <c:pt idx="21">
                  <c:v>33.299999999999997</c:v>
                </c:pt>
                <c:pt idx="22">
                  <c:v>33.299999999999997</c:v>
                </c:pt>
                <c:pt idx="23">
                  <c:v>34.9</c:v>
                </c:pt>
                <c:pt idx="24">
                  <c:v>35</c:v>
                </c:pt>
                <c:pt idx="25">
                  <c:v>35.200000000000003</c:v>
                </c:pt>
                <c:pt idx="26">
                  <c:v>36.4</c:v>
                </c:pt>
                <c:pt idx="27">
                  <c:v>41.4</c:v>
                </c:pt>
                <c:pt idx="28">
                  <c:v>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4FE-45D6-8310-6717CDC7262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175457416"/>
        <c:axId val="175457808"/>
      </c:barChart>
      <c:catAx>
        <c:axId val="175457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57808"/>
        <c:crosses val="autoZero"/>
        <c:auto val="1"/>
        <c:lblAlgn val="ctr"/>
        <c:lblOffset val="100"/>
        <c:noMultiLvlLbl val="0"/>
      </c:catAx>
      <c:valAx>
        <c:axId val="1754578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57416"/>
        <c:crosses val="autoZero"/>
        <c:crossBetween val="between"/>
      </c:valAx>
      <c:spPr>
        <a:noFill/>
        <a:ln>
          <a:noFill/>
        </a:ln>
        <a:effectLst>
          <a:outerShdw sx="1000" sy="1000" algn="ctr" rotWithShape="0">
            <a:srgbClr val="000000"/>
          </a:outerShdw>
          <a:softEdge rad="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9239522247205"/>
          <c:y val="9.0478924621969811E-2"/>
          <c:w val="0.88907604777527949"/>
          <c:h val="0.6770317244810181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82C-4518-AA37-E1FC00A8F587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82C-4518-AA37-E1FC00A8F5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გადაუდებელი საკეისრო</c:v>
                </c:pt>
                <c:pt idx="1">
                  <c:v>გეგმიური საკეისრო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20070</c:v>
                </c:pt>
                <c:pt idx="1">
                  <c:v>7014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2C-4518-AA37-E1FC00A8F58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7B0-42C2-B431-493479DB2361}"/>
              </c:ext>
            </c:extLst>
          </c:dPt>
          <c:dPt>
            <c:idx val="1"/>
            <c:bubble3D val="0"/>
            <c:spPr>
              <a:solidFill>
                <a:srgbClr val="33AB9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7B0-42C2-B431-493479DB2361}"/>
              </c:ext>
            </c:extLst>
          </c:dPt>
          <c:dLbls>
            <c:dLbl>
              <c:idx val="0"/>
              <c:layout>
                <c:manualLayout>
                  <c:x val="-0.20875686789356621"/>
                  <c:y val="3.87538806657369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7B0-42C2-B431-493479DB2361}"/>
                </c:ext>
              </c:extLst>
            </c:dLbl>
            <c:dLbl>
              <c:idx val="1"/>
              <c:layout>
                <c:manualLayout>
                  <c:x val="0.19136222461097496"/>
                  <c:y val="-0.130931461472831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7B0-42C2-B431-493479DB23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საკეისრო</c:v>
                </c:pt>
                <c:pt idx="1">
                  <c:v>მშობიარობა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0.44600000000000001</c:v>
                </c:pt>
                <c:pt idx="1">
                  <c:v>0.55400000000000005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B0-42C2-B431-493479DB236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35-4F99-B2A2-930F93AE66DF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35-4F99-B2A2-930F93AE66D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235-4F99-B2A2-930F93AE66D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235-4F99-B2A2-930F93AE66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39 კვირამდე საკეისრო</c:v>
                </c:pt>
                <c:pt idx="1">
                  <c:v>სხვა ვადაზე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12257</c:v>
                </c:pt>
                <c:pt idx="1">
                  <c:v>11182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35-4F99-B2A2-930F93AE66D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87688622001"/>
          <c:y val="0.74417316591888216"/>
          <c:w val="0.46543493662495716"/>
          <c:h val="0.228403474633212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89897997022854E-2"/>
          <c:y val="5.4092055021230802E-2"/>
          <c:w val="0.94201713849579793"/>
          <c:h val="0.6237027479058482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3AB9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7B7-42D9-A1A2-86ECA2820FF9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7B7-42D9-A1A2-86ECA2820FF9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7B7-42D9-A1A2-86ECA2820FF9}"/>
              </c:ext>
            </c:extLst>
          </c:dPt>
          <c:dLbls>
            <c:dLbl>
              <c:idx val="0"/>
              <c:layout>
                <c:manualLayout>
                  <c:x val="-0.15296368947306069"/>
                  <c:y val="-0.123437669837552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4853C162-0495-4B6F-99C1-699B5AA9DE90}" type="PERCENTAGE">
                      <a:rPr lang="en-US" smtClean="0"/>
                      <a:pPr>
                        <a:defRPr b="1">
                          <a:solidFill>
                            <a:schemeClr val="bg1"/>
                          </a:solidFill>
                          <a:effectLst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270167091459201E-2"/>
                      <c:h val="7.908583129674366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7B7-42D9-A1A2-86ECA2820FF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A2510A3-3FD4-471D-B246-2BE356904D30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7B7-42D9-A1A2-86ECA2820FF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1D5ECAC-193F-498C-AB50-F689439A0202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7B7-42D9-A1A2-86ECA2820F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პირველადი საკეისრო კვეთა</c:v>
                </c:pt>
                <c:pt idx="1">
                  <c:v>განმეორებითი საკეისრო კვეთა</c:v>
                </c:pt>
                <c:pt idx="2">
                  <c:v>3 და მეტი საკეისრო კვეთა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54.5</c:v>
                </c:pt>
                <c:pt idx="1">
                  <c:v>35.6</c:v>
                </c:pt>
                <c:pt idx="2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B7-42D9-A1A2-86ECA2820FF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106750291550157E-2"/>
          <c:y val="0.7501821535138623"/>
          <c:w val="0.85412611746187639"/>
          <c:h val="0.18957807720014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8T17:04:50.479" idx="18">
    <p:pos x="10" y="10"/>
    <p:text>ცხაკაიას და ღუდუშაურის შიდა რეფერალებში რამდენია და რა ვადაზე საკეისრო კვეთა??</p:text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21T06:43:45.709" idx="5">
    <p:pos x="6065" y="0"/>
    <p:text>მელოგინის რეფერალები?????</p:text>
  </p:cm>
  <p:cm authorId="1" dt="2018-04-24T11:22:41.722" idx="8">
    <p:pos x="206" y="173"/>
    <p:text>მე-3 დონიდან რა % მოხდა და დიაგნოზები  ანუ კოდები რომელია თუ სეგიძლია ერთ სლაიდზე დამიმატე</p:text>
    <p:extLst mod="1">
      <p:ext uri="{C676402C-5697-4E1C-873F-D02D1690AC5C}">
        <p15:threadingInfo xmlns:p15="http://schemas.microsoft.com/office/powerpoint/2012/main" timeZoneBias="-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8T17:02:06.368" idx="16">
    <p:pos x="10" y="10"/>
    <p:text>2500გრ დაიფილტროს საკეისრო კვეთიდან მიღებული რამდენია (ლაგვილავას თხოვნაა)</p:text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8T17:00:56.922" idx="15">
    <p:pos x="10" y="10"/>
    <p:text>2500გრ-ზე მეტი ახალშობილებიდან, ხომ არ შეიძლება დაიფილტროს რამდენი იყოო საკეისრო კვეთიდან მიღებული (ლაგვილავას თხოვნაა)</p:text>
    <p:extLst>
      <p:ext uri="{C676402C-5697-4E1C-873F-D02D1690AC5C}">
        <p15:threadingInfo xmlns:p15="http://schemas.microsoft.com/office/powerpoint/2012/main" timeZoneBias="-24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0.1696</cdr:x>
      <cdr:y>0.5479</cdr:y>
    </cdr:from>
    <cdr:to>
      <cdr:x>0.28908</cdr:x>
      <cdr:y>0.81138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7918" y="19015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0.18738</cdr:x>
      <cdr:y>0.57485</cdr:y>
    </cdr:from>
    <cdr:to>
      <cdr:x>0.27223</cdr:x>
      <cdr:y>0.66467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33968" y="1995069"/>
          <a:ext cx="649408" cy="31172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ka-GE" sz="1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96%</a:t>
          </a:r>
          <a:endParaRPr lang="en-US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0.39911</cdr:x>
      <cdr:y>0.05057</cdr:y>
    </cdr:from>
    <cdr:to>
      <cdr:x>0.47937</cdr:x>
      <cdr:y>0.14039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54350" y="175492"/>
          <a:ext cx="614217" cy="31172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sz="1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95%</a:t>
          </a:r>
          <a:endParaRPr lang="en-US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0.61892</cdr:x>
      <cdr:y>0.42448</cdr:y>
    </cdr:from>
    <cdr:to>
      <cdr:x>0.69918</cdr:x>
      <cdr:y>0.5143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736523" y="1473201"/>
          <a:ext cx="614217" cy="31172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sz="1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93%</a:t>
          </a:r>
          <a:endParaRPr lang="en-US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0.83058</cdr:x>
      <cdr:y>0.53194</cdr:y>
    </cdr:from>
    <cdr:to>
      <cdr:x>0.91084</cdr:x>
      <cdr:y>0.62176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356350" y="1846120"/>
          <a:ext cx="614217" cy="31172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sz="1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75%</a:t>
          </a:r>
          <a:endParaRPr lang="en-US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0.68859</cdr:x>
      <cdr:y>0.11161</cdr:y>
    </cdr:from>
    <cdr:to>
      <cdr:x>0.76627</cdr:x>
      <cdr:y>0.11336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 flipV="1">
          <a:off x="6105726" y="642490"/>
          <a:ext cx="688785" cy="1007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0.66116</cdr:x>
      <cdr:y>0.23556</cdr:y>
    </cdr:from>
    <cdr:to>
      <cdr:x>0.73884</cdr:x>
      <cdr:y>0.23731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H="1" flipV="1">
          <a:off x="5862486" y="1356015"/>
          <a:ext cx="688784" cy="1007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0.55781</cdr:x>
      <cdr:y>0.43208</cdr:y>
    </cdr:from>
    <cdr:to>
      <cdr:x>0.63549</cdr:x>
      <cdr:y>0.43383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 flipV="1">
          <a:off x="4946078" y="2487296"/>
          <a:ext cx="688785" cy="1007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0.64242</cdr:x>
      <cdr:y>0.27622</cdr:y>
    </cdr:from>
    <cdr:to>
      <cdr:x>0.7201</cdr:x>
      <cdr:y>0.27797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H="1" flipV="1">
          <a:off x="5696266" y="1590079"/>
          <a:ext cx="688785" cy="1007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0.3139</cdr:x>
      <cdr:y>0.2178</cdr:y>
    </cdr:from>
    <cdr:to>
      <cdr:x>0.48319</cdr:x>
      <cdr:y>0.33994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860" y="502620"/>
          <a:ext cx="582911" cy="2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a-GE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26%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0.66442</cdr:x>
      <cdr:y>0.2362</cdr:y>
    </cdr:from>
    <cdr:to>
      <cdr:x>0.88116</cdr:x>
      <cdr:y>0.39864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7816" y="545082"/>
          <a:ext cx="746307" cy="374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a-GE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74</a:t>
          </a:r>
          <a:r>
            <a:rPr lang="ka-GE" sz="1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05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0.77889</cdr:x>
      <cdr:y>0.1403</cdr:y>
    </cdr:from>
    <cdr:to>
      <cdr:x>0.93872</cdr:x>
      <cdr:y>0.25479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86513" y="584151"/>
          <a:ext cx="1207926" cy="476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a-GE" sz="11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30.30%</a:t>
          </a:r>
          <a:endParaRPr lang="en-US" sz="1100" b="1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0.2152</cdr:x>
      <cdr:y>0.22011</cdr:y>
    </cdr:from>
    <cdr:to>
      <cdr:x>0.28284</cdr:x>
      <cdr:y>0.32854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7845" y="894508"/>
          <a:ext cx="310509" cy="440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0.59501</cdr:x>
      <cdr:y>0.32367</cdr:y>
    </cdr:from>
    <cdr:to>
      <cdr:x>0.71787</cdr:x>
      <cdr:y>0.44756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91389" y="1361473"/>
          <a:ext cx="865462" cy="521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42%</a:t>
          </a:r>
          <a:endParaRPr lang="en-US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0.50903</cdr:x>
      <cdr:y>0.43653</cdr:y>
    </cdr:from>
    <cdr:to>
      <cdr:x>0.66739</cdr:x>
      <cdr:y>0.55178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85765" y="1836205"/>
          <a:ext cx="1115486" cy="484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20.1%</a:t>
          </a:r>
          <a:endParaRPr lang="en-US" sz="1100" b="1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930574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29011" y="1"/>
            <a:ext cx="2930574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5801" y="4723494"/>
            <a:ext cx="5409562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43790"/>
            <a:ext cx="2930574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29011" y="9443790"/>
            <a:ext cx="2930574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522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75801" y="4723494"/>
            <a:ext cx="5409562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29011" y="9443790"/>
            <a:ext cx="2930574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3633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75802" y="4723493"/>
            <a:ext cx="5409445" cy="4474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456" cy="49728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ka-GE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1635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95160" y="4422571"/>
            <a:ext cx="5564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3938693" y="8842149"/>
            <a:ext cx="3014400" cy="465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ka-GE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9776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/>
              <a:t>ისევე, როგორც მთელ მსოფლიოში,</a:t>
            </a:r>
            <a:r>
              <a:rPr lang="ka-GE" baseline="0" dirty="0"/>
              <a:t> ჩვენთანაც 34-37კვ დაბადებულ ახალშობილებში % ყველაზე მაღალია მკვდრადშობადობაც და ადრეული ნეონატალური სიკვდილობაც.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ka-G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2958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75802" y="4723493"/>
            <a:ext cx="5409445" cy="4474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456" cy="49728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ka-GE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645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95160" y="4422571"/>
            <a:ext cx="5564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ka-GE" dirty="0" smtClean="0"/>
              <a:t>საყურადღებოა: 1500-2500</a:t>
            </a:r>
            <a:r>
              <a:rPr lang="ka-GE" baseline="0" dirty="0" smtClean="0"/>
              <a:t> და 2500 მეტი მკვდრადშბილთ 44%, ხოლო გესტაციური ვადით 32 კვირაზე მეტი ახაალშბილთ რაოოდენობა 37%, რაც მოგვანიშნებს რომ ყურადღებას იპყრობს ზრდის შეფერხების არსებობა მუცლადყოფლის პეროდში, რაც მიგვანიშნებს ანტინატალური,ეთვალყურეობის პრბლემებზე.</a:t>
            </a:r>
            <a:endParaRPr dirty="0"/>
          </a:p>
        </p:txBody>
      </p: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3938693" y="8842149"/>
            <a:ext cx="3014400" cy="465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ka-GE"/>
              <a:p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3000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75802" y="4723493"/>
            <a:ext cx="5409445" cy="4474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Shape 352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456" cy="49728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ka-GE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2475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/>
              <a:t>წინასწარი მონაცემების მიხედვით გარდაცვლილ დედათა რაოდენობა შეადგენს 8, შესაბამისად კოეფივიენტიც აქედან დავთვალეთ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ka-G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7176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75801" y="4723494"/>
            <a:ext cx="5409562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567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75802" y="4723493"/>
            <a:ext cx="5409445" cy="4474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456" cy="49728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ka-GE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544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75802" y="4723493"/>
            <a:ext cx="5409445" cy="4474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456" cy="49728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ka-GE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3556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75802" y="4723493"/>
            <a:ext cx="5409445" cy="4474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456" cy="49728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ka-G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2498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75802" y="4723493"/>
            <a:ext cx="5409445" cy="4474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456" cy="49728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ka-G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975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/>
              <a:t>გაზრდილია</a:t>
            </a:r>
            <a:r>
              <a:rPr lang="ka-GE" baseline="0" dirty="0"/>
              <a:t> 37-40 კვირაზე მშობიარობათა რაოდენობა, ნულამდეა  შემცირებული არავალიდაციური შემთხვევების რაოდენობა, </a:t>
            </a:r>
            <a:r>
              <a:rPr lang="en-US" baseline="0" dirty="0"/>
              <a:t> </a:t>
            </a:r>
            <a:r>
              <a:rPr lang="ka-GE" baseline="0" dirty="0"/>
              <a:t>შემცირება 2299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ka-G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01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/>
              <a:t>პაციენტი მიდის დონის </a:t>
            </a:r>
            <a:r>
              <a:rPr lang="ka-GE" dirty="0" smtClean="0"/>
              <a:t>შესაბამისად</a:t>
            </a:r>
            <a:r>
              <a:rPr lang="en-US" dirty="0" smtClean="0"/>
              <a:t> </a:t>
            </a:r>
            <a:r>
              <a:rPr lang="ka-GE" dirty="0" smtClean="0"/>
              <a:t>და</a:t>
            </a:r>
            <a:r>
              <a:rPr lang="ka-GE" baseline="0" dirty="0" smtClean="0"/>
              <a:t> სამიზნედ მაჩვენებელი 90% </a:t>
            </a:r>
            <a:r>
              <a:rPr lang="en-US" baseline="0" dirty="0" smtClean="0"/>
              <a:t>I-II </a:t>
            </a:r>
            <a:r>
              <a:rPr lang="ka-GE" baseline="0" dirty="0" smtClean="0"/>
              <a:t>დონის კლინიკებისათვის მიღწეულია.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ka-G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191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75802" y="4723493"/>
            <a:ext cx="5409445" cy="4474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456" cy="49728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ka-GE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0645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75802" y="4723493"/>
            <a:ext cx="5409445" cy="4474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3829010" y="9443789"/>
            <a:ext cx="2930456" cy="49728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ka-GE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764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2286000"/>
            <a:ext cx="8229600" cy="3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  <p:pic>
        <p:nvPicPr>
          <p:cNvPr id="15" name="Shape 15" descr="MOH ppt-02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 descr="MOH ppt-02.jpg"/>
          <p:cNvPicPr preferRelativeResize="0"/>
          <p:nvPr/>
        </p:nvPicPr>
        <p:blipFill rotWithShape="1">
          <a:blip r:embed="rId13">
            <a:alphaModFix/>
          </a:blip>
          <a:srcRect t="24446" r="72501" b="62219"/>
          <a:stretch/>
        </p:blipFill>
        <p:spPr>
          <a:xfrm>
            <a:off x="152400" y="533400"/>
            <a:ext cx="25146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 descr="MOH ppt-02.jpg"/>
          <p:cNvPicPr preferRelativeResize="0"/>
          <p:nvPr/>
        </p:nvPicPr>
        <p:blipFill rotWithShape="1">
          <a:blip r:embed="rId14">
            <a:alphaModFix/>
          </a:blip>
          <a:srcRect l="2499" t="8890" r="72500" b="78410"/>
          <a:stretch/>
        </p:blipFill>
        <p:spPr>
          <a:xfrm>
            <a:off x="0" y="0"/>
            <a:ext cx="1600200" cy="609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  <p:pic>
        <p:nvPicPr>
          <p:cNvPr id="93" name="Shape 93" descr="MOH ppt-02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3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 descr="MOH ppt-02.jpg"/>
          <p:cNvPicPr preferRelativeResize="0"/>
          <p:nvPr/>
        </p:nvPicPr>
        <p:blipFill rotWithShape="1">
          <a:blip r:embed="rId13">
            <a:alphaModFix/>
          </a:blip>
          <a:srcRect t="24445" r="72501" b="62219"/>
          <a:stretch/>
        </p:blipFill>
        <p:spPr>
          <a:xfrm>
            <a:off x="152400" y="533400"/>
            <a:ext cx="2514600" cy="91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MOH ppt-02.jpg"/>
          <p:cNvPicPr preferRelativeResize="0"/>
          <p:nvPr/>
        </p:nvPicPr>
        <p:blipFill rotWithShape="1">
          <a:blip r:embed="rId14">
            <a:alphaModFix/>
          </a:blip>
          <a:srcRect l="2500" t="8890" r="72500" b="78409"/>
          <a:stretch/>
        </p:blipFill>
        <p:spPr>
          <a:xfrm>
            <a:off x="0" y="0"/>
            <a:ext cx="1600199" cy="609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3.xml"/><Relationship Id="rId4" Type="http://schemas.openxmlformats.org/officeDocument/2006/relationships/hyperlink" Target="http://www.europeristat.com/reports/european-perinatal-health-report-2010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917863" y="2171700"/>
            <a:ext cx="76200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1534063" y="5513950"/>
            <a:ext cx="60960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2018წელი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917863" y="3757300"/>
            <a:ext cx="758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800" b="1" i="1" u="none" strike="noStrike" cap="none" dirty="0">
                <a:solidFill>
                  <a:srgbClr val="244061"/>
                </a:solidFill>
                <a:latin typeface="Merriweather"/>
                <a:ea typeface="Merriweather"/>
                <a:cs typeface="Merriweather"/>
                <a:sym typeface="Merriweather"/>
              </a:rPr>
              <a:t>ჯანმრთელობის  დაცვის  დეპარტამენტი</a:t>
            </a:r>
            <a:endParaRPr sz="2800" b="1" i="1" u="none" strike="noStrike" cap="none" dirty="0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877963" y="2282433"/>
            <a:ext cx="762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b="1" i="1" u="none" strike="noStrike" cap="none" dirty="0">
                <a:solidFill>
                  <a:srgbClr val="2A7E67"/>
                </a:solidFill>
                <a:latin typeface="Arial"/>
                <a:ea typeface="Arial"/>
                <a:cs typeface="Arial"/>
                <a:sym typeface="Arial"/>
              </a:rPr>
              <a:t>პერინატალური  მოვლის რეგიონალიზაცია</a:t>
            </a:r>
            <a:endParaRPr sz="2400" b="1" i="1" u="none" strike="noStrike" cap="none" dirty="0">
              <a:solidFill>
                <a:srgbClr val="2A7E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1534063" y="1222986"/>
            <a:ext cx="70038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3000" b="1" dirty="0">
                <a:solidFill>
                  <a:srgbClr val="134F5C"/>
                </a:solidFill>
              </a:rPr>
              <a:t>დედათა და ბავშვთა ჯანმრთელობა</a:t>
            </a:r>
            <a:endParaRPr sz="3000" b="1" dirty="0">
              <a:solidFill>
                <a:srgbClr val="134F5C"/>
              </a:solidFill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4396350" y="5800125"/>
            <a:ext cx="70038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1603022" y="479664"/>
            <a:ext cx="7540978" cy="461635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r>
              <a:rPr lang="ka-GE" sz="1800" i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საკეისრო </a:t>
            </a:r>
            <a:r>
              <a:rPr lang="ka-GE" sz="1800" i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კვეთის ტენდენციები</a:t>
            </a:r>
            <a:endParaRPr sz="1800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173050" y="1060900"/>
            <a:ext cx="8229600" cy="40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ka-GE" sz="1800" b="0" dirty="0">
                <a:latin typeface="Arial"/>
                <a:ea typeface="Arial"/>
                <a:cs typeface="Arial"/>
                <a:sym typeface="Arial"/>
              </a:rPr>
              <a:t>       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7122263" y="6604084"/>
            <a:ext cx="2909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b="1" dirty="0" smtClean="0">
                <a:solidFill>
                  <a:srgbClr val="3B25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წყარო: </a:t>
            </a:r>
            <a:r>
              <a:rPr lang="ka-GE" sz="105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დაბადების რეგისტრი</a:t>
            </a:r>
            <a:endParaRPr lang="en-US" sz="1050" b="1" dirty="0">
              <a:solidFill>
                <a:srgbClr val="3B25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30731967"/>
              </p:ext>
            </p:extLst>
          </p:nvPr>
        </p:nvGraphicFramePr>
        <p:xfrm>
          <a:off x="4431690" y="835378"/>
          <a:ext cx="4527931" cy="266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46273" y="-24835"/>
            <a:ext cx="4924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პროცესის ინდიკატორი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932522814"/>
              </p:ext>
            </p:extLst>
          </p:nvPr>
        </p:nvGraphicFramePr>
        <p:xfrm>
          <a:off x="454603" y="941299"/>
          <a:ext cx="3605987" cy="245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93945" y="2770617"/>
            <a:ext cx="305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bg2">
                    <a:lumMod val="75000"/>
                  </a:schemeClr>
                </a:solidFill>
              </a:rPr>
              <a:t>მსოფლიოში გადაუდებელი საკეისროების წილი 11%-ია</a:t>
            </a:r>
            <a:endParaRPr lang="en-US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42506585"/>
              </p:ext>
            </p:extLst>
          </p:nvPr>
        </p:nvGraphicFramePr>
        <p:xfrm>
          <a:off x="4623697" y="3184045"/>
          <a:ext cx="4513922" cy="2995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801212545"/>
              </p:ext>
            </p:extLst>
          </p:nvPr>
        </p:nvGraphicFramePr>
        <p:xfrm>
          <a:off x="173050" y="3403373"/>
          <a:ext cx="4169094" cy="285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376616" y="3920301"/>
            <a:ext cx="938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52.2%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5508" y="3797190"/>
            <a:ext cx="959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47.8%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733" y="410921"/>
            <a:ext cx="7552267" cy="492412"/>
          </a:xfr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r>
              <a:rPr lang="ka-GE" sz="2000" i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ნეონატალური ტრანსპორტირების </a:t>
            </a:r>
            <a:r>
              <a:rPr lang="ka-GE" sz="2000" i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ინდექსი:</a:t>
            </a:r>
            <a:endParaRPr lang="nb-NO" sz="2000" i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1" name="Chart 90"/>
          <p:cNvGraphicFramePr/>
          <p:nvPr>
            <p:extLst>
              <p:ext uri="{D42A27DB-BD31-4B8C-83A1-F6EECF244321}">
                <p14:modId xmlns:p14="http://schemas.microsoft.com/office/powerpoint/2010/main" val="3926684713"/>
              </p:ext>
            </p:extLst>
          </p:nvPr>
        </p:nvGraphicFramePr>
        <p:xfrm>
          <a:off x="1184564" y="1438562"/>
          <a:ext cx="6764482" cy="431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32448" y="2596444"/>
            <a:ext cx="218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სამიზნე 3.5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3128" y="-32005"/>
            <a:ext cx="4924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პროცესის ინდიკატორი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2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NICU-</a:t>
            </a:r>
            <a:r>
              <a:rPr lang="ka-GE" sz="2000" dirty="0"/>
              <a:t>ში გადაყვანილი დროული და ნაადრევად დაბადებული ახალშობილების </a:t>
            </a:r>
            <a:r>
              <a:rPr lang="ka-GE" sz="2000" dirty="0" smtClean="0"/>
              <a:t>გადანაწილება ყველა დონეზე გესტაციური ასაკის მიხედვით </a:t>
            </a:r>
            <a:endParaRPr lang="nb-NO" sz="2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034028"/>
              </p:ext>
            </p:extLst>
          </p:nvPr>
        </p:nvGraphicFramePr>
        <p:xfrm>
          <a:off x="609600" y="1946787"/>
          <a:ext cx="7855974" cy="402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96937" y="6451898"/>
            <a:ext cx="71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NCDC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7758" y="5680067"/>
            <a:ext cx="235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dirty="0">
                <a:solidFill>
                  <a:schemeClr val="tx1"/>
                </a:solidFill>
              </a:rPr>
              <a:t>წყარო</a:t>
            </a:r>
            <a:r>
              <a:rPr lang="ka-GE" dirty="0">
                <a:solidFill>
                  <a:schemeClr val="tx1"/>
                </a:solidFill>
              </a:rPr>
              <a:t>: </a:t>
            </a:r>
            <a:r>
              <a:rPr lang="ka-GE" sz="1050" dirty="0">
                <a:solidFill>
                  <a:schemeClr val="tx1"/>
                </a:solidFill>
              </a:rPr>
              <a:t>დაბადების რეგისტრი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079" y="-38729"/>
            <a:ext cx="529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პროცესის ინდიკატორი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6429" y="425325"/>
            <a:ext cx="7557571" cy="400110"/>
          </a:xfrm>
          <a:prstGeom prst="rect">
            <a:avLst/>
          </a:prstGeom>
          <a:solidFill>
            <a:srgbClr val="0FC79B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 i="1">
                <a:solidFill>
                  <a:schemeClr val="bg1"/>
                </a:solidFill>
              </a:defRPr>
            </a:lvl1pPr>
          </a:lstStyle>
          <a:p>
            <a:r>
              <a:rPr lang="ka-GE" sz="2000" dirty="0" smtClean="0"/>
              <a:t>                                       </a:t>
            </a:r>
            <a:r>
              <a:rPr lang="en-US" sz="2000" dirty="0" smtClean="0"/>
              <a:t>რ</a:t>
            </a:r>
            <a:r>
              <a:rPr lang="ka-GE" sz="2000" dirty="0" smtClean="0"/>
              <a:t>ეფერალი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87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რეფერირებული (შიდა/გარე) ახალშობილები წონის მიხედვით</a:t>
            </a:r>
            <a:endParaRPr lang="nb-NO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337187" y="1917289"/>
          <a:ext cx="6587613" cy="407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29745" y="6220543"/>
            <a:ext cx="71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NCDC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3879" y="5680068"/>
            <a:ext cx="235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dirty="0">
                <a:solidFill>
                  <a:schemeClr val="tx1"/>
                </a:solidFill>
              </a:rPr>
              <a:t>წყარო</a:t>
            </a:r>
            <a:r>
              <a:rPr lang="ka-GE" dirty="0">
                <a:solidFill>
                  <a:schemeClr val="tx1"/>
                </a:solidFill>
              </a:rPr>
              <a:t>: </a:t>
            </a:r>
            <a:r>
              <a:rPr lang="ka-GE" sz="1050" dirty="0">
                <a:solidFill>
                  <a:schemeClr val="tx1"/>
                </a:solidFill>
              </a:rPr>
              <a:t>დაბადების რეგისტრი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079" y="-38729"/>
            <a:ext cx="529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პროცესის ინდიკატორი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3023" y="422961"/>
            <a:ext cx="7540977" cy="400110"/>
          </a:xfrm>
          <a:prstGeom prst="rect">
            <a:avLst/>
          </a:prstGeom>
          <a:solidFill>
            <a:srgbClr val="0FC79B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 i="1">
                <a:solidFill>
                  <a:schemeClr val="bg1"/>
                </a:solidFill>
              </a:defRPr>
            </a:lvl1pPr>
          </a:lstStyle>
          <a:p>
            <a:r>
              <a:rPr lang="ka-GE" sz="2000" dirty="0" smtClean="0"/>
              <a:t>                                        </a:t>
            </a:r>
            <a:r>
              <a:rPr lang="en-US" sz="2000" dirty="0" smtClean="0"/>
              <a:t>რ</a:t>
            </a:r>
            <a:r>
              <a:rPr lang="ka-GE" sz="2000" dirty="0" smtClean="0"/>
              <a:t>ეფერალი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33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587527"/>
              </p:ext>
            </p:extLst>
          </p:nvPr>
        </p:nvGraphicFramePr>
        <p:xfrm>
          <a:off x="0" y="775368"/>
          <a:ext cx="9144000" cy="314325"/>
        </p:xfrm>
        <a:graphic>
          <a:graphicData uri="http://schemas.openxmlformats.org/drawingml/2006/table">
            <a:tbl>
              <a:tblPr>
                <a:tableStyleId>{FC37A189-4E31-41AD-884B-BFA707145127}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NICU </a:t>
                      </a:r>
                      <a:r>
                        <a:rPr lang="ka-GE" sz="2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მონაცემები-</a:t>
                      </a:r>
                      <a:r>
                        <a:rPr lang="ka-GE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დაწესებულებებიდან</a:t>
                      </a:r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ka-GE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მიღებული</a:t>
                      </a:r>
                      <a:endParaRPr lang="ka-GE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67057" y="1313667"/>
            <a:ext cx="5195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III</a:t>
            </a:r>
            <a:r>
              <a:rPr lang="ka-GE" b="1" dirty="0" smtClean="0">
                <a:solidFill>
                  <a:schemeClr val="bg2">
                    <a:lumMod val="50000"/>
                  </a:schemeClr>
                </a:solidFill>
              </a:rPr>
              <a:t> დონის კლინიკები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2079" y="-38729"/>
            <a:ext cx="529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პროცესის ინდიკატორი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6429" y="400860"/>
            <a:ext cx="7557571" cy="338554"/>
          </a:xfrm>
          <a:prstGeom prst="rect">
            <a:avLst/>
          </a:prstGeom>
          <a:solidFill>
            <a:srgbClr val="0FC79B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 i="1">
                <a:solidFill>
                  <a:schemeClr val="bg1"/>
                </a:solidFill>
              </a:defRPr>
            </a:lvl1pPr>
          </a:lstStyle>
          <a:p>
            <a:r>
              <a:rPr lang="ka-GE" sz="1600" dirty="0" smtClean="0"/>
              <a:t>                                                 </a:t>
            </a:r>
            <a:r>
              <a:rPr lang="en-US" sz="1600" dirty="0" smtClean="0"/>
              <a:t>რ</a:t>
            </a:r>
            <a:r>
              <a:rPr lang="ka-GE" sz="1600" dirty="0" smtClean="0"/>
              <a:t>ეფერალი</a:t>
            </a:r>
            <a:endParaRPr lang="en-US" sz="16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14450056"/>
              </p:ext>
            </p:extLst>
          </p:nvPr>
        </p:nvGraphicFramePr>
        <p:xfrm>
          <a:off x="-191911" y="1467556"/>
          <a:ext cx="5396089" cy="4237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3752" y="1313666"/>
            <a:ext cx="5195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II</a:t>
            </a:r>
            <a:r>
              <a:rPr lang="ka-GE" b="1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III</a:t>
            </a:r>
            <a:r>
              <a:rPr lang="ka-GE" b="1" dirty="0" smtClean="0">
                <a:solidFill>
                  <a:schemeClr val="bg2">
                    <a:lumMod val="50000"/>
                  </a:schemeClr>
                </a:solidFill>
              </a:rPr>
              <a:t> დონის კლინიკები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961574378"/>
              </p:ext>
            </p:extLst>
          </p:nvPr>
        </p:nvGraphicFramePr>
        <p:xfrm>
          <a:off x="3814512" y="1775332"/>
          <a:ext cx="6096000" cy="3929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53923" y="3089792"/>
            <a:ext cx="835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48.8%</a:t>
            </a:r>
            <a:endParaRPr lang="en-US" sz="1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034" y="3298377"/>
            <a:ext cx="62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1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31.7</a:t>
            </a:r>
            <a:r>
              <a:rPr lang="ka-GE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5301" y="2812793"/>
            <a:ext cx="7789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1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17.3%</a:t>
            </a:r>
            <a:endParaRPr lang="en-US" sz="11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2679" y="2187152"/>
            <a:ext cx="699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2.2%</a:t>
            </a:r>
            <a:endParaRPr lang="en-US" sz="1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2204" y="299307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50.3%</a:t>
            </a:r>
            <a:endParaRPr lang="en-US" sz="1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89526" y="3175266"/>
            <a:ext cx="838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41.8%</a:t>
            </a:r>
            <a:endParaRPr lang="en-US" sz="1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37925" y="2548339"/>
            <a:ext cx="756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6.5%</a:t>
            </a:r>
            <a:endParaRPr lang="en-US" sz="1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36207" y="2255950"/>
            <a:ext cx="852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1.4%</a:t>
            </a:r>
            <a:endParaRPr lang="en-US" sz="1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32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92" y="717196"/>
            <a:ext cx="8229600" cy="905387"/>
          </a:xfrm>
        </p:spPr>
        <p:txBody>
          <a:bodyPr/>
          <a:lstStyle/>
          <a:p>
            <a:r>
              <a:rPr lang="ka-G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ახალშობილთა </a:t>
            </a:r>
            <a:r>
              <a:rPr lang="ka-G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რეფერალის დიაგნოზები ყველა დონიდან</a:t>
            </a:r>
            <a:endParaRPr lang="nb-NO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28811485"/>
              </p:ext>
            </p:extLst>
          </p:nvPr>
        </p:nvGraphicFramePr>
        <p:xfrm>
          <a:off x="835742" y="1439755"/>
          <a:ext cx="7541342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96937" y="6442066"/>
            <a:ext cx="71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NCDC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7758" y="5680067"/>
            <a:ext cx="235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dirty="0">
                <a:solidFill>
                  <a:schemeClr val="tx1"/>
                </a:solidFill>
              </a:rPr>
              <a:t>წყარო</a:t>
            </a:r>
            <a:r>
              <a:rPr lang="ka-GE" dirty="0">
                <a:solidFill>
                  <a:schemeClr val="tx1"/>
                </a:solidFill>
              </a:rPr>
              <a:t>: </a:t>
            </a:r>
            <a:r>
              <a:rPr lang="ka-GE" sz="1050" dirty="0">
                <a:solidFill>
                  <a:schemeClr val="tx1"/>
                </a:solidFill>
              </a:rPr>
              <a:t>დაბადების რეგისტრი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8464" y="403826"/>
            <a:ext cx="7535536" cy="369332"/>
          </a:xfrm>
          <a:prstGeom prst="rect">
            <a:avLst/>
          </a:prstGeom>
          <a:solidFill>
            <a:srgbClr val="0FC79B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 i="1">
                <a:solidFill>
                  <a:schemeClr val="bg1"/>
                </a:solidFill>
              </a:defRPr>
            </a:lvl1pPr>
          </a:lstStyle>
          <a:p>
            <a:r>
              <a:rPr lang="ka-GE" sz="1800" dirty="0" smtClean="0"/>
              <a:t>                                      </a:t>
            </a:r>
            <a:r>
              <a:rPr lang="en-US" sz="1800" dirty="0" smtClean="0"/>
              <a:t>რ</a:t>
            </a:r>
            <a:r>
              <a:rPr lang="ka-GE" sz="1800" dirty="0" smtClean="0"/>
              <a:t>ეფერალი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3612079" y="-38729"/>
            <a:ext cx="529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პროცესის ინდიკატორი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78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92" y="652877"/>
            <a:ext cx="8229600" cy="698090"/>
          </a:xfrm>
        </p:spPr>
        <p:txBody>
          <a:bodyPr/>
          <a:lstStyle/>
          <a:p>
            <a:r>
              <a:rPr lang="ka-G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ტრანსფერირებული ახალშობილების </a:t>
            </a:r>
            <a:r>
              <a:rPr lang="ka-G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დიაგნოზები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ICD10</a:t>
            </a:r>
            <a:r>
              <a:rPr lang="ka-G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მიხედვით</a:t>
            </a:r>
            <a:endParaRPr lang="nb-NO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957626"/>
              </p:ext>
            </p:extLst>
          </p:nvPr>
        </p:nvGraphicFramePr>
        <p:xfrm>
          <a:off x="1150374" y="1179871"/>
          <a:ext cx="7570839" cy="4906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96937" y="6442066"/>
            <a:ext cx="71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NCDC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7758" y="5680067"/>
            <a:ext cx="235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dirty="0">
                <a:solidFill>
                  <a:schemeClr val="tx1"/>
                </a:solidFill>
              </a:rPr>
              <a:t>წყარო</a:t>
            </a:r>
            <a:r>
              <a:rPr lang="ka-GE" dirty="0">
                <a:solidFill>
                  <a:schemeClr val="tx1"/>
                </a:solidFill>
              </a:rPr>
              <a:t>: </a:t>
            </a:r>
            <a:r>
              <a:rPr lang="ka-GE" sz="1050" dirty="0">
                <a:solidFill>
                  <a:schemeClr val="tx1"/>
                </a:solidFill>
              </a:rPr>
              <a:t>დაბადების რეგისტრი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7446" y="392249"/>
            <a:ext cx="7546554" cy="369332"/>
          </a:xfrm>
          <a:prstGeom prst="rect">
            <a:avLst/>
          </a:prstGeom>
          <a:solidFill>
            <a:srgbClr val="0FC79B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 i="1">
                <a:solidFill>
                  <a:schemeClr val="bg1"/>
                </a:solidFill>
              </a:defRPr>
            </a:lvl1pPr>
          </a:lstStyle>
          <a:p>
            <a:r>
              <a:rPr lang="ka-GE" sz="1800" dirty="0" smtClean="0"/>
              <a:t>                                        </a:t>
            </a:r>
            <a:r>
              <a:rPr lang="en-US" sz="1800" dirty="0" smtClean="0"/>
              <a:t>რ</a:t>
            </a:r>
            <a:r>
              <a:rPr lang="ka-GE" sz="1800" dirty="0" smtClean="0"/>
              <a:t>ეფერალი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612079" y="-38729"/>
            <a:ext cx="529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პროცესის ინდიკატორი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9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Shape 302"/>
          <p:cNvGrpSpPr/>
          <p:nvPr/>
        </p:nvGrpSpPr>
        <p:grpSpPr>
          <a:xfrm>
            <a:off x="350271" y="698352"/>
            <a:ext cx="4555384" cy="5246375"/>
            <a:chOff x="1168087" y="283725"/>
            <a:chExt cx="2048100" cy="4082147"/>
          </a:xfrm>
        </p:grpSpPr>
        <p:sp>
          <p:nvSpPr>
            <p:cNvPr id="303" name="Shape 303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1168087" y="293121"/>
              <a:ext cx="2048100" cy="15489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dirty="0"/>
                <a:t>ICD 10-ის კოდებით ხშირი დიაგნოზები:</a:t>
              </a:r>
              <a:endParaRPr dirty="0"/>
            </a:p>
          </p:txBody>
        </p:sp>
        <p:sp>
          <p:nvSpPr>
            <p:cNvPr id="305" name="Shape 305"/>
            <p:cNvSpPr/>
            <p:nvPr/>
          </p:nvSpPr>
          <p:spPr>
            <a:xfrm>
              <a:off x="1225925" y="1192067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1286348" y="459162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400" b="1" dirty="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ორსულთა რეფერალის ჯამური რაოდენობა</a:t>
              </a:r>
              <a:endParaRPr sz="2400" b="1" dirty="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400" b="1" dirty="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68</a:t>
              </a:r>
              <a:endParaRPr sz="2400" b="1" dirty="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 rot="5400000">
              <a:off x="1969130" y="191358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1178645" y="2370872"/>
              <a:ext cx="2030400" cy="19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556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Roboto"/>
                <a:buChar char="❖"/>
              </a:pPr>
              <a:r>
                <a:rPr lang="ka-GE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O60.0- ნაადრევი სამშობიარო მოქმედების დაწყება მშბიარობის გარეშე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556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Roboto"/>
                <a:buChar char="❖"/>
              </a:pPr>
              <a:r>
                <a:rPr lang="ka-GE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014.1- მძიმე პრეეეკლამპსია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556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Roboto"/>
                <a:buChar char="❖"/>
              </a:pPr>
              <a:r>
                <a:rPr lang="ka-GE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014,0- საშუალო სიმძიმის პრეეკლამპსია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9" name="Shape 309"/>
          <p:cNvGrpSpPr/>
          <p:nvPr/>
        </p:nvGrpSpPr>
        <p:grpSpPr>
          <a:xfrm>
            <a:off x="4851300" y="698346"/>
            <a:ext cx="4297246" cy="5224320"/>
            <a:chOff x="1118304" y="283720"/>
            <a:chExt cx="2099598" cy="4076405"/>
          </a:xfrm>
        </p:grpSpPr>
        <p:sp>
          <p:nvSpPr>
            <p:cNvPr id="310" name="Shape 31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1169802" y="283720"/>
              <a:ext cx="2048100" cy="15564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/>
                <a:t>ICD 10-ის კოდებით ხშირი დიაგნოზები:</a:t>
              </a: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4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მელოგინის რეფერალის ჯამური რაოდენობა</a:t>
              </a:r>
              <a:endParaRPr sz="24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4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114</a:t>
              </a:r>
              <a:endParaRPr sz="24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 rot="5400000">
              <a:off x="1938957" y="1895624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1118304" y="2299545"/>
              <a:ext cx="2030400" cy="195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429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"/>
                <a:buChar char="❖"/>
              </a:pPr>
              <a:r>
                <a:rPr lang="ka-GE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082.1 სასწრაფო საკეისრო კვეთის ჩატარება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290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"/>
                <a:buChar char="❖"/>
              </a:pPr>
              <a:r>
                <a:rPr lang="ka-GE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082.8- სხვა ერთნაყოფიანი მშბიარობა საკეისრო კვეთით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Roboto"/>
                <a:buChar char="❖"/>
              </a:pPr>
              <a:r>
                <a:rPr lang="ka-GE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080.0- სპონტანური მშბიარობა კეფით წინა მდებარეობით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12079" y="-38729"/>
            <a:ext cx="529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პროცესის ინდიკატორი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3022" y="361381"/>
            <a:ext cx="7527406" cy="400110"/>
          </a:xfrm>
          <a:prstGeom prst="rect">
            <a:avLst/>
          </a:prstGeom>
          <a:solidFill>
            <a:srgbClr val="0FC79B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 i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2000" dirty="0" smtClean="0"/>
              <a:t>რ</a:t>
            </a:r>
            <a:r>
              <a:rPr lang="ka-GE" sz="2000" dirty="0" smtClean="0"/>
              <a:t>ეფერალი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528809" y="1779765"/>
            <a:ext cx="8229600" cy="861744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r>
              <a:rPr lang="ka-GE" sz="44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შედეგის </a:t>
            </a:r>
            <a:r>
              <a:rPr lang="ka-GE" sz="4400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ინდიკატორები</a:t>
            </a:r>
            <a:endParaRPr sz="4400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9210" y="3008983"/>
            <a:ext cx="430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i="1" dirty="0" smtClean="0">
                <a:solidFill>
                  <a:srgbClr val="33AB94"/>
                </a:solidFill>
              </a:rPr>
              <a:t>3-5 წელი</a:t>
            </a:r>
            <a:endParaRPr lang="en-US" sz="2400" b="1" i="1" dirty="0">
              <a:solidFill>
                <a:srgbClr val="33AB9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596271" y="719523"/>
            <a:ext cx="8229600" cy="492412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r>
              <a:rPr lang="ka-GE" sz="2000" i="1">
                <a:solidFill>
                  <a:schemeClr val="bg1"/>
                </a:solidFill>
                <a:latin typeface="Arial"/>
                <a:ea typeface="Arial"/>
                <a:cs typeface="Arial"/>
              </a:rPr>
              <a:t>შედეგის ინდიკატორები:</a:t>
            </a:r>
            <a:endParaRPr sz="2000" i="1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93213" y="1905713"/>
            <a:ext cx="7337234" cy="2941503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5754" y="2217174"/>
            <a:ext cx="6632153" cy="231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81000">
              <a:spcBef>
                <a:spcPts val="480"/>
              </a:spcBef>
              <a:buClr>
                <a:srgbClr val="33AB94"/>
              </a:buClr>
              <a:buSzPts val="2400"/>
              <a:buFont typeface="Arial" panose="020B0604020202020204" pitchFamily="34" charset="0"/>
              <a:buChar char="•"/>
            </a:pPr>
            <a:r>
              <a:rPr lang="ka-GE" sz="2400" b="1" dirty="0">
                <a:solidFill>
                  <a:srgbClr val="07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მკვდრადშობადობა</a:t>
            </a:r>
          </a:p>
          <a:p>
            <a:pPr marL="457200" lvl="0" indent="-381000">
              <a:spcBef>
                <a:spcPts val="480"/>
              </a:spcBef>
              <a:buClr>
                <a:srgbClr val="33AB94"/>
              </a:buClr>
              <a:buSzPts val="2400"/>
              <a:buFont typeface="Arial" panose="020B0604020202020204" pitchFamily="34" charset="0"/>
              <a:buChar char="•"/>
            </a:pPr>
            <a:endParaRPr lang="ka-GE" sz="2400" b="1" dirty="0">
              <a:solidFill>
                <a:srgbClr val="073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381000">
              <a:spcBef>
                <a:spcPts val="480"/>
              </a:spcBef>
              <a:buClr>
                <a:srgbClr val="33AB94"/>
              </a:buClr>
              <a:buSzPts val="2400"/>
              <a:buFont typeface="Arial" panose="020B0604020202020204" pitchFamily="34" charset="0"/>
              <a:buChar char="•"/>
            </a:pPr>
            <a:r>
              <a:rPr lang="ka-GE" sz="2400" b="1" dirty="0">
                <a:solidFill>
                  <a:srgbClr val="07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ადრეული ნეონატალური სიკვდილობა</a:t>
            </a:r>
          </a:p>
          <a:p>
            <a:pPr marL="457200" lvl="0" indent="-381000">
              <a:spcBef>
                <a:spcPts val="480"/>
              </a:spcBef>
              <a:buClr>
                <a:srgbClr val="33AB94"/>
              </a:buClr>
              <a:buSzPts val="2400"/>
              <a:buFont typeface="Arial" panose="020B0604020202020204" pitchFamily="34" charset="0"/>
              <a:buChar char="•"/>
            </a:pPr>
            <a:endParaRPr lang="ka-GE" sz="1800" b="1" dirty="0">
              <a:solidFill>
                <a:srgbClr val="073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381000">
              <a:spcBef>
                <a:spcPts val="480"/>
              </a:spcBef>
              <a:buClr>
                <a:srgbClr val="33AB94"/>
              </a:buClr>
              <a:buSzPts val="2400"/>
              <a:buFont typeface="Arial" panose="020B0604020202020204" pitchFamily="34" charset="0"/>
              <a:buChar char="•"/>
            </a:pPr>
            <a:r>
              <a:rPr lang="ka-GE" sz="2400" b="1" dirty="0">
                <a:solidFill>
                  <a:srgbClr val="07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დედათა სიკვდილობა</a:t>
            </a:r>
            <a:endParaRPr lang="ka-GE" sz="1800" b="1" dirty="0">
              <a:solidFill>
                <a:srgbClr val="073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445" y="395476"/>
            <a:ext cx="8229600" cy="3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2400"/>
              <a:buFont typeface="Arial"/>
              <a:buNone/>
            </a:pPr>
            <a:r>
              <a:rPr lang="ka-GE" dirty="0">
                <a:solidFill>
                  <a:srgbClr val="006666"/>
                </a:solidFill>
              </a:rPr>
              <a:t>ეფექტურობის საზომი ინდიკატორები</a:t>
            </a:r>
            <a:endParaRPr dirty="0"/>
          </a:p>
          <a:p>
            <a:pPr marL="342900" lvl="0" indent="-342900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ka-GE" sz="2000" dirty="0">
                <a:solidFill>
                  <a:schemeClr val="dk2"/>
                </a:solidFill>
              </a:rPr>
              <a:t>სტრუქტურული </a:t>
            </a:r>
            <a:r>
              <a:rPr lang="ka-GE" sz="2000" dirty="0" smtClean="0">
                <a:solidFill>
                  <a:schemeClr val="dk2"/>
                </a:solidFill>
              </a:rPr>
              <a:t>ინდიკატორები</a:t>
            </a:r>
          </a:p>
          <a:p>
            <a:pPr marL="342900" lvl="0" indent="-342900" rtl="0"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800"/>
              <a:buChar char="•"/>
            </a:pPr>
            <a:r>
              <a:rPr lang="ka-GE" sz="1400" dirty="0" smtClean="0">
                <a:solidFill>
                  <a:srgbClr val="006666"/>
                </a:solidFill>
              </a:rPr>
              <a:t>დაწესებულების </a:t>
            </a:r>
            <a:r>
              <a:rPr lang="ka-GE" sz="1400" dirty="0">
                <a:solidFill>
                  <a:srgbClr val="006666"/>
                </a:solidFill>
              </a:rPr>
              <a:t>დონის შესაბამისი კადრებით უზრუნველყოფა</a:t>
            </a:r>
            <a:endParaRPr sz="1800" dirty="0"/>
          </a:p>
          <a:p>
            <a:pPr marL="342900" lvl="0" indent="-342900" rtl="0"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800"/>
              <a:buChar char="•"/>
            </a:pPr>
            <a:r>
              <a:rPr lang="ka-GE" sz="1400" dirty="0">
                <a:solidFill>
                  <a:srgbClr val="006666"/>
                </a:solidFill>
              </a:rPr>
              <a:t>დაწესებულების დონის შესაბამისი აღჭურვილობით </a:t>
            </a:r>
            <a:r>
              <a:rPr lang="ka-GE" sz="1400" dirty="0" smtClean="0">
                <a:solidFill>
                  <a:srgbClr val="006666"/>
                </a:solidFill>
              </a:rPr>
              <a:t>უზრუნველყოფა</a:t>
            </a:r>
          </a:p>
          <a:p>
            <a:pPr marL="342900" lvl="0" indent="-342900" rtl="0"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800"/>
              <a:buChar char="•"/>
            </a:pPr>
            <a:r>
              <a:rPr lang="ka-GE" sz="1400" dirty="0" smtClean="0">
                <a:solidFill>
                  <a:srgbClr val="006666"/>
                </a:solidFill>
              </a:rPr>
              <a:t>განსაზღვრული პერიოდულობით დონის გადამოწმება</a:t>
            </a:r>
            <a:endParaRPr lang="ka-GE" sz="1800" dirty="0"/>
          </a:p>
          <a:p>
            <a:pPr marL="0" lvl="0" indent="0" rtl="0"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800"/>
              <a:buNone/>
            </a:pPr>
            <a:endParaRPr sz="1800" dirty="0">
              <a:solidFill>
                <a:srgbClr val="006666"/>
              </a:solidFill>
            </a:endParaRPr>
          </a:p>
          <a:p>
            <a:pPr marL="342900" lvl="0" indent="-342900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ka-GE" sz="2000" dirty="0">
                <a:solidFill>
                  <a:schemeClr val="dk2"/>
                </a:solidFill>
              </a:rPr>
              <a:t>პროცესის ინდიკატორები (1-2 </a:t>
            </a:r>
            <a:r>
              <a:rPr lang="ka-GE" sz="2000" dirty="0" smtClean="0">
                <a:solidFill>
                  <a:schemeClr val="dk2"/>
                </a:solidFill>
              </a:rPr>
              <a:t>წელი)</a:t>
            </a:r>
          </a:p>
          <a:p>
            <a:pPr marL="342900" indent="-342900">
              <a:buClr>
                <a:schemeClr val="dk2"/>
              </a:buClr>
            </a:pPr>
            <a:r>
              <a:rPr lang="ka-GE" sz="1400" dirty="0" smtClean="0">
                <a:solidFill>
                  <a:srgbClr val="006666"/>
                </a:solidFill>
              </a:rPr>
              <a:t>დონის </a:t>
            </a:r>
            <a:r>
              <a:rPr lang="ka-GE" sz="1400" dirty="0">
                <a:solidFill>
                  <a:srgbClr val="006666"/>
                </a:solidFill>
              </a:rPr>
              <a:t>შესაბამისი მიმართვიანობა ყველა </a:t>
            </a:r>
            <a:r>
              <a:rPr lang="ka-GE" sz="1400" dirty="0" smtClean="0">
                <a:solidFill>
                  <a:srgbClr val="006666"/>
                </a:solidFill>
              </a:rPr>
              <a:t>დონეზე</a:t>
            </a:r>
          </a:p>
          <a:p>
            <a:pPr marL="342900" indent="-342900">
              <a:buClr>
                <a:schemeClr val="dk2"/>
              </a:buClr>
            </a:pPr>
            <a:r>
              <a:rPr lang="ka-GE" sz="1400" dirty="0" smtClean="0">
                <a:solidFill>
                  <a:srgbClr val="006666"/>
                </a:solidFill>
              </a:rPr>
              <a:t>მშობიარობების/საკეისრო კვეთების საერთო რაოდენობა ყველა დონეზე</a:t>
            </a:r>
            <a:endParaRPr lang="ka-GE" sz="1400" dirty="0">
              <a:solidFill>
                <a:srgbClr val="006666"/>
              </a:solidFill>
            </a:endParaRPr>
          </a:p>
          <a:p>
            <a:pPr marL="342900" lvl="0" indent="-342900" rtl="0"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800"/>
              <a:buChar char="•"/>
            </a:pPr>
            <a:r>
              <a:rPr lang="ka-GE" sz="1400" dirty="0">
                <a:solidFill>
                  <a:srgbClr val="006666"/>
                </a:solidFill>
              </a:rPr>
              <a:t>ნაადრევი მშობიარობა  ( 22 0/7-33 6/7 კვირა) ყველა დონეზე</a:t>
            </a:r>
            <a:endParaRPr lang="en-US" sz="1400" dirty="0">
              <a:solidFill>
                <a:srgbClr val="006666"/>
              </a:solidFill>
            </a:endParaRPr>
          </a:p>
          <a:p>
            <a:pPr marL="342900" lvl="0" indent="-342900" rtl="0"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800"/>
              <a:buChar char="•"/>
            </a:pPr>
            <a:r>
              <a:rPr lang="ka-GE" sz="1400" dirty="0">
                <a:solidFill>
                  <a:srgbClr val="006666"/>
                </a:solidFill>
              </a:rPr>
              <a:t>დედათა და ახალშობილთა რეფერალის საერთო </a:t>
            </a:r>
            <a:r>
              <a:rPr lang="ka-GE" sz="1400" dirty="0" smtClean="0">
                <a:solidFill>
                  <a:srgbClr val="006666"/>
                </a:solidFill>
              </a:rPr>
              <a:t>რაოდენობა</a:t>
            </a:r>
          </a:p>
          <a:p>
            <a:pPr marL="342900" lvl="0" indent="-342900">
              <a:spcBef>
                <a:spcPts val="360"/>
              </a:spcBef>
              <a:buClr>
                <a:srgbClr val="006666"/>
              </a:buClr>
              <a:buSzPts val="1800"/>
            </a:pPr>
            <a:r>
              <a:rPr lang="ka-GE" sz="1400" dirty="0">
                <a:solidFill>
                  <a:srgbClr val="006666"/>
                </a:solidFill>
              </a:rPr>
              <a:t>ნეონატალური ტრანსპორტრების ინდექსი (ტრანსპორტირებულ ახალშობილთა რაოდენობა/100 ცოცხალშობილზე</a:t>
            </a:r>
            <a:endParaRPr lang="ka-GE" sz="1400" dirty="0" smtClean="0">
              <a:solidFill>
                <a:srgbClr val="006666"/>
              </a:solidFill>
            </a:endParaRPr>
          </a:p>
          <a:p>
            <a:pPr marL="342900" lvl="0" indent="-342900" rtl="0"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800"/>
              <a:buChar char="•"/>
            </a:pPr>
            <a:r>
              <a:rPr lang="ka-GE" sz="1400" dirty="0" smtClean="0">
                <a:solidFill>
                  <a:srgbClr val="006666"/>
                </a:solidFill>
              </a:rPr>
              <a:t>რეფერირებულ ახალშობილთა რაოდენობა ( შიდა და გარე რეფერალი)</a:t>
            </a:r>
          </a:p>
          <a:p>
            <a:pPr marL="342900" lvl="0" indent="-342900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ka-GE" sz="2000" dirty="0" smtClean="0">
                <a:solidFill>
                  <a:schemeClr val="dk2"/>
                </a:solidFill>
              </a:rPr>
              <a:t>შედეგის </a:t>
            </a:r>
            <a:r>
              <a:rPr lang="ka-GE" sz="2000" dirty="0">
                <a:solidFill>
                  <a:schemeClr val="dk2"/>
                </a:solidFill>
              </a:rPr>
              <a:t>ინდიკატორი (3-5 წელი)</a:t>
            </a:r>
            <a:endParaRPr sz="2000" dirty="0"/>
          </a:p>
          <a:p>
            <a:pPr marL="342900" lvl="0" indent="-342900" rtl="0"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800"/>
              <a:buChar char="•"/>
            </a:pPr>
            <a:r>
              <a:rPr lang="ka-GE" sz="1400" dirty="0">
                <a:solidFill>
                  <a:srgbClr val="006666"/>
                </a:solidFill>
              </a:rPr>
              <a:t>მკვდრადშობადობა</a:t>
            </a:r>
            <a:endParaRPr sz="1800" dirty="0"/>
          </a:p>
          <a:p>
            <a:pPr marL="342900" lvl="0" indent="-342900" rtl="0"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800"/>
              <a:buChar char="•"/>
            </a:pPr>
            <a:r>
              <a:rPr lang="ka-GE" sz="1400" dirty="0">
                <a:solidFill>
                  <a:srgbClr val="006666"/>
                </a:solidFill>
              </a:rPr>
              <a:t>ადრეული ნეონატალური სიკვდილობა</a:t>
            </a:r>
            <a:endParaRPr sz="1800" dirty="0"/>
          </a:p>
          <a:p>
            <a:pPr marL="342900" lvl="0" indent="-342900" rtl="0">
              <a:spcBef>
                <a:spcPts val="360"/>
              </a:spcBef>
              <a:spcAft>
                <a:spcPts val="0"/>
              </a:spcAft>
              <a:buClr>
                <a:srgbClr val="006666"/>
              </a:buClr>
              <a:buSzPts val="1800"/>
              <a:buChar char="•"/>
            </a:pPr>
            <a:r>
              <a:rPr lang="ka-GE" sz="1400" dirty="0">
                <a:solidFill>
                  <a:srgbClr val="006666"/>
                </a:solidFill>
              </a:rPr>
              <a:t>დედათა სიკვდილობა</a:t>
            </a:r>
            <a:endParaRPr sz="1800" dirty="0"/>
          </a:p>
          <a:p>
            <a:pPr marL="0" lvl="0" indent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41" t="27313" r="2614" b="26158"/>
          <a:stretch/>
        </p:blipFill>
        <p:spPr>
          <a:xfrm>
            <a:off x="353292" y="1984663"/>
            <a:ext cx="8645236" cy="2608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2874" y="872961"/>
            <a:ext cx="4686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33AB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Outcome Of Pregnancy</a:t>
            </a:r>
            <a:endParaRPr lang="en-US" sz="2800" b="1" i="1" dirty="0">
              <a:solidFill>
                <a:srgbClr val="33AB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9592" y="0"/>
            <a:ext cx="4968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შედეგის ინდიკატორი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3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11357164"/>
              </p:ext>
            </p:extLst>
          </p:nvPr>
        </p:nvGraphicFramePr>
        <p:xfrm>
          <a:off x="91440" y="1248698"/>
          <a:ext cx="8616142" cy="458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hape 258"/>
          <p:cNvSpPr txBox="1">
            <a:spLocks/>
          </p:cNvSpPr>
          <p:nvPr/>
        </p:nvSpPr>
        <p:spPr>
          <a:xfrm>
            <a:off x="1597446" y="461574"/>
            <a:ext cx="7546554" cy="461635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ka-GE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Arial"/>
                <a:cs typeface="Arial"/>
              </a:rPr>
              <a:t>34 0/7-36 7/7 </a:t>
            </a:r>
            <a:r>
              <a:rPr lang="en-US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Arial"/>
                <a:cs typeface="Arial"/>
              </a:rPr>
              <a:t>/ 37 0/7-40 7/7 </a:t>
            </a:r>
            <a:r>
              <a:rPr lang="ka-GE" sz="1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Arial"/>
                <a:cs typeface="Arial"/>
              </a:rPr>
              <a:t>გესტაციურ ვადაზე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8816" y="5676166"/>
            <a:ext cx="23562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dirty="0">
                <a:solidFill>
                  <a:schemeClr val="tx1"/>
                </a:solidFill>
              </a:rPr>
              <a:t>წყარო</a:t>
            </a:r>
            <a:r>
              <a:rPr lang="ka-GE" dirty="0">
                <a:solidFill>
                  <a:schemeClr val="tx1"/>
                </a:solidFill>
              </a:rPr>
              <a:t>: </a:t>
            </a:r>
            <a:r>
              <a:rPr lang="ka-GE" sz="1050" dirty="0">
                <a:solidFill>
                  <a:schemeClr val="tx1"/>
                </a:solidFill>
              </a:rPr>
              <a:t>დაბადების რეგისტრი</a:t>
            </a:r>
            <a:r>
              <a:rPr lang="en-GB" sz="1050" dirty="0">
                <a:solidFill>
                  <a:schemeClr val="tx1"/>
                </a:solidFill>
              </a:rPr>
              <a:t> </a:t>
            </a:r>
            <a:r>
              <a:rPr lang="ka-GE" sz="1050" dirty="0">
                <a:solidFill>
                  <a:schemeClr val="tx1"/>
                </a:solidFill>
              </a:rPr>
              <a:t>+ დაბადება-გარდაცვალების რეგისტრი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6937" y="6461730"/>
            <a:ext cx="71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NCDC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9592" y="0"/>
            <a:ext cx="496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შედეგის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4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1597446" y="444296"/>
            <a:ext cx="7546554" cy="461635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r>
              <a:rPr lang="ka-GE" sz="18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მკვდრადშობადობა</a:t>
            </a:r>
            <a:endParaRPr sz="1800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29" name="Shape 32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124" y="1442531"/>
            <a:ext cx="8229600" cy="365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8042314" y="3646583"/>
            <a:ext cx="286438" cy="2423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2314" y="3646583"/>
            <a:ext cx="572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100" dirty="0" smtClean="0">
                <a:solidFill>
                  <a:schemeClr val="bg2">
                    <a:lumMod val="75000"/>
                  </a:schemeClr>
                </a:solidFill>
              </a:rPr>
              <a:t>9,5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9592" y="0"/>
            <a:ext cx="496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შედეგის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1619480" y="389126"/>
            <a:ext cx="7524519" cy="430857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r>
              <a:rPr lang="ka-GE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მკვდრადშობადობა</a:t>
            </a:r>
            <a:endParaRPr sz="1600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8" name="Shape 338"/>
          <p:cNvSpPr txBox="1"/>
          <p:nvPr/>
        </p:nvSpPr>
        <p:spPr>
          <a:xfrm>
            <a:off x="2144425" y="5761175"/>
            <a:ext cx="63816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39" name="Shape 339"/>
          <p:cNvSpPr txBox="1"/>
          <p:nvPr/>
        </p:nvSpPr>
        <p:spPr>
          <a:xfrm>
            <a:off x="1911829" y="1011027"/>
            <a:ext cx="63816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ka-GE" sz="1800" i="1" dirty="0">
                <a:solidFill>
                  <a:srgbClr val="4F81BD">
                    <a:lumMod val="50000"/>
                  </a:srgbClr>
                </a:solidFill>
                <a:latin typeface="Sylfaen" panose="010A0502050306030303" pitchFamily="18" charset="0"/>
              </a:rPr>
              <a:t>2017 წელს მკვდრადშობადობის  </a:t>
            </a:r>
            <a:r>
              <a:rPr lang="ka-GE" sz="1800" i="1" dirty="0" smtClean="0">
                <a:solidFill>
                  <a:srgbClr val="4F81BD">
                    <a:lumMod val="50000"/>
                  </a:srgbClr>
                </a:solidFill>
                <a:latin typeface="Sylfaen" panose="010A0502050306030303" pitchFamily="18" charset="0"/>
              </a:rPr>
              <a:t>506 </a:t>
            </a:r>
            <a:r>
              <a:rPr lang="ka-GE" sz="1800" i="1" dirty="0">
                <a:solidFill>
                  <a:srgbClr val="4F81BD">
                    <a:lumMod val="50000"/>
                  </a:srgbClr>
                </a:solidFill>
                <a:latin typeface="Sylfaen" panose="010A0502050306030303" pitchFamily="18" charset="0"/>
              </a:rPr>
              <a:t>შემთხვევა</a:t>
            </a:r>
            <a:endParaRPr sz="1800" i="1" dirty="0">
              <a:solidFill>
                <a:srgbClr val="4F81BD">
                  <a:lumMod val="50000"/>
                </a:srgbClr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82828327"/>
              </p:ext>
            </p:extLst>
          </p:nvPr>
        </p:nvGraphicFramePr>
        <p:xfrm>
          <a:off x="638978" y="1597446"/>
          <a:ext cx="7557571" cy="416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791511"/>
            <a:ext cx="652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rgbClr val="2A2EE2"/>
                </a:solidFill>
              </a:rPr>
              <a:t>წყარო</a:t>
            </a:r>
            <a:r>
              <a:rPr lang="ka-GE" dirty="0" smtClean="0"/>
              <a:t>:</a:t>
            </a:r>
            <a:r>
              <a:rPr lang="en-US" dirty="0" smtClean="0"/>
              <a:t> </a:t>
            </a:r>
            <a:r>
              <a:rPr lang="en-US" dirty="0">
                <a:hlinkClick r:id="rId4"/>
              </a:rPr>
              <a:t>European Perinatal Health Report 2010 - </a:t>
            </a:r>
            <a:r>
              <a:rPr lang="en-US" dirty="0" smtClean="0">
                <a:hlinkClick r:id="rId4"/>
              </a:rPr>
              <a:t>Euro-</a:t>
            </a:r>
            <a:r>
              <a:rPr lang="en-US" dirty="0" err="1" smtClean="0">
                <a:hlinkClick r:id="rId4"/>
              </a:rPr>
              <a:t>Peristat</a:t>
            </a:r>
            <a:r>
              <a:rPr lang="en-US" dirty="0" smtClean="0"/>
              <a:t>, </a:t>
            </a:r>
            <a:r>
              <a:rPr lang="en-US" sz="1050" dirty="0" smtClean="0"/>
              <a:t>Death Registry</a:t>
            </a:r>
            <a:endParaRPr lang="en-US" sz="1050" dirty="0"/>
          </a:p>
          <a:p>
            <a:r>
              <a:rPr lang="ka-GE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9592" y="0"/>
            <a:ext cx="496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შედეგის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2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40695014"/>
              </p:ext>
            </p:extLst>
          </p:nvPr>
        </p:nvGraphicFramePr>
        <p:xfrm>
          <a:off x="142009" y="1018309"/>
          <a:ext cx="4585856" cy="4442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43549666"/>
              </p:ext>
            </p:extLst>
          </p:nvPr>
        </p:nvGraphicFramePr>
        <p:xfrm>
          <a:off x="4499264" y="1049482"/>
          <a:ext cx="4748645" cy="4364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21682" y="5706584"/>
            <a:ext cx="4000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2A2EE2"/>
                </a:solidFill>
              </a:rPr>
              <a:t>წყარო: </a:t>
            </a:r>
            <a:r>
              <a:rPr lang="en-US" dirty="0" smtClean="0">
                <a:solidFill>
                  <a:schemeClr val="tx1"/>
                </a:solidFill>
              </a:rPr>
              <a:t>Death Registry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009" y="6125225"/>
            <a:ext cx="3437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i="1" dirty="0" smtClean="0">
                <a:solidFill>
                  <a:srgbClr val="C00000"/>
                </a:solidFill>
              </a:rPr>
              <a:t>1 გარდაცვალება ინფორმაციის გარეშე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6767" y="19794"/>
            <a:ext cx="496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შედეგის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hape 335"/>
          <p:cNvSpPr txBox="1">
            <a:spLocks/>
          </p:cNvSpPr>
          <p:nvPr/>
        </p:nvSpPr>
        <p:spPr>
          <a:xfrm>
            <a:off x="1603022" y="389126"/>
            <a:ext cx="7540977" cy="430857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ka-GE" sz="1600" i="1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მკვდრადშობადობა</a:t>
            </a:r>
            <a:endParaRPr lang="ka-GE" sz="1600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92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6767" y="19794"/>
            <a:ext cx="496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შედეგის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hape 335"/>
          <p:cNvSpPr txBox="1">
            <a:spLocks/>
          </p:cNvSpPr>
          <p:nvPr/>
        </p:nvSpPr>
        <p:spPr>
          <a:xfrm>
            <a:off x="1544398" y="459472"/>
            <a:ext cx="7540977" cy="430857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ka-GE" sz="1600" i="1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მკვდრადშობადობა</a:t>
            </a:r>
            <a:endParaRPr lang="ka-GE" sz="1600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Shape 307"/>
          <p:cNvSpPr/>
          <p:nvPr/>
        </p:nvSpPr>
        <p:spPr>
          <a:xfrm rot="5400000">
            <a:off x="5236364" y="3503596"/>
            <a:ext cx="500071" cy="618550"/>
          </a:xfrm>
          <a:prstGeom prst="rightArrow">
            <a:avLst>
              <a:gd name="adj1" fmla="val 34239"/>
              <a:gd name="adj2" fmla="val 570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2191552" y="1032881"/>
            <a:ext cx="5971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b="1" dirty="0">
                <a:solidFill>
                  <a:srgbClr val="33AB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ICD 10-ის კოდებით ხშირი </a:t>
            </a:r>
            <a:r>
              <a:rPr lang="ka-GE" sz="2400" b="1" dirty="0" smtClean="0">
                <a:solidFill>
                  <a:srgbClr val="33AB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დიაგნოზები:</a:t>
            </a:r>
            <a:endParaRPr lang="en-US" sz="2400" b="1" dirty="0">
              <a:solidFill>
                <a:srgbClr val="33AB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985599533"/>
              </p:ext>
            </p:extLst>
          </p:nvPr>
        </p:nvGraphicFramePr>
        <p:xfrm>
          <a:off x="1247775" y="1780871"/>
          <a:ext cx="691492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458798" y="1731224"/>
            <a:ext cx="815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80%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628168" y="4082624"/>
            <a:ext cx="686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7,8%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753954" y="4145097"/>
            <a:ext cx="738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5,2%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984574" y="5802869"/>
            <a:ext cx="235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dirty="0">
                <a:solidFill>
                  <a:schemeClr val="tx1"/>
                </a:solidFill>
              </a:rPr>
              <a:t>წყარო</a:t>
            </a:r>
            <a:r>
              <a:rPr lang="ka-GE" dirty="0">
                <a:solidFill>
                  <a:schemeClr val="tx1"/>
                </a:solidFill>
              </a:rPr>
              <a:t>: </a:t>
            </a:r>
            <a:r>
              <a:rPr lang="ka-GE" sz="1050" dirty="0">
                <a:solidFill>
                  <a:schemeClr val="tx1"/>
                </a:solidFill>
              </a:rPr>
              <a:t>დაბადების რეგისტრი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9">
            <a:extLst>
              <a:ext uri="{FF2B5EF4-FFF2-40B4-BE49-F238E27FC236}">
                <a16:creationId xmlns:a16="http://schemas.microsoft.com/office/drawing/2014/main" id="{23556652-BDE7-48E6-AE90-A0A6C976F78F}"/>
              </a:ext>
            </a:extLst>
          </p:cNvPr>
          <p:cNvSpPr txBox="1">
            <a:spLocks/>
          </p:cNvSpPr>
          <p:nvPr/>
        </p:nvSpPr>
        <p:spPr>
          <a:xfrm>
            <a:off x="1593167" y="369332"/>
            <a:ext cx="7550833" cy="492412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ka-GE" sz="2000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                   ნეონატალური </a:t>
            </a:r>
            <a:r>
              <a:rPr lang="ka-GE" sz="20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სიკვდილიანობა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B348E-2E9C-42E7-AA74-B1FD2CA598F2}"/>
              </a:ext>
            </a:extLst>
          </p:cNvPr>
          <p:cNvSpPr txBox="1"/>
          <p:nvPr/>
        </p:nvSpPr>
        <p:spPr>
          <a:xfrm>
            <a:off x="8196937" y="6451898"/>
            <a:ext cx="71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NCDC</a:t>
            </a:r>
            <a:endParaRPr lang="en-US" sz="105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05438"/>
              </p:ext>
            </p:extLst>
          </p:nvPr>
        </p:nvGraphicFramePr>
        <p:xfrm>
          <a:off x="736847" y="1447060"/>
          <a:ext cx="7705817" cy="424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08406" y="5426182"/>
            <a:ext cx="1762697" cy="352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0271" y="5357741"/>
            <a:ext cx="2115238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7-28 </a:t>
            </a:r>
            <a:r>
              <a:rPr lang="ka-GE" sz="11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დღემდე/1000</a:t>
            </a:r>
            <a:r>
              <a:rPr lang="ka-GE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ცოცხალ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9592" y="0"/>
            <a:ext cx="496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შედეგის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29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1591734" y="416657"/>
            <a:ext cx="7552266" cy="430857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r>
              <a:rPr lang="ka-GE" sz="16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ადრეული ნეონატალური სიკვდილობა</a:t>
            </a:r>
            <a:endParaRPr sz="1600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1042323" y="1274112"/>
            <a:ext cx="7062586" cy="5339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80"/>
              </a:spcBef>
              <a:spcAft>
                <a:spcPts val="0"/>
              </a:spcAft>
              <a:buNone/>
            </a:pPr>
            <a:r>
              <a:rPr lang="ka-GE" sz="1800" b="0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/>
                <a:cs typeface="Arial"/>
              </a:rPr>
              <a:t>2017 წელს ადრეული ნეონატალური </a:t>
            </a:r>
            <a:r>
              <a:rPr lang="ka-GE" sz="1800" b="0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სიკვდილის</a:t>
            </a:r>
            <a:r>
              <a:rPr lang="ka-GE" sz="1800" b="0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/>
                <a:cs typeface="Arial"/>
              </a:rPr>
              <a:t> </a:t>
            </a:r>
            <a:r>
              <a:rPr lang="en-US" sz="1800" b="0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/>
                <a:cs typeface="Arial"/>
              </a:rPr>
              <a:t>238</a:t>
            </a:r>
            <a:r>
              <a:rPr lang="ka-GE" sz="1800" b="0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Arial"/>
                <a:cs typeface="Arial"/>
              </a:rPr>
              <a:t> შემთხვევა</a:t>
            </a:r>
            <a:endParaRPr sz="1800" b="0" i="1" dirty="0">
              <a:solidFill>
                <a:schemeClr val="accent1">
                  <a:lumMod val="50000"/>
                </a:schemeClr>
              </a:solidFill>
              <a:latin typeface="+mj-lt"/>
              <a:ea typeface="Arial"/>
              <a:cs typeface="Arial"/>
            </a:endParaRPr>
          </a:p>
        </p:txBody>
      </p:sp>
      <p:sp>
        <p:nvSpPr>
          <p:cNvPr id="3" name="AutoShape 2" descr="data:image/png;base64,iVBORw0KGgoAAAANSUhEUgAAAlgAAAFzCAYAAADi5Xe0AAAgAElEQVR4Xu2dB5zcxPXH391e7727946xcW+4YHpz6CQQEiAEQgmBBFIIaSRAEkjgDykQOiF0U42NMS64YnDvvdydr/d+95+RM5c5Wbur3dVqpdVP/txnfbejmTffN5J+evM0iuhiG2EDARAAARAAARAAARAwjEAEBJZhLFERCIAACIAACIAACCgEILAwEEAABEAABEAABEDAYAIQWAYDRXUgAAIgAAIgAAIgAIGFMQACIAACIAACIAACBhOAwDIYKKoDARAAARAAARAAAQgsjAEQAAEQAAEQAAEQMJgABJbBQFEdCIAACIAACIAACEBgYQyAAAiAAAiAAAiAgMEEILAMBorqQAAEQAAEQAAEQAACC2MABEAABEAABEAABAwmAIFlMFBUBwIgAAIgAAIgAAIQWBgDIAACIAACIAACIGAwAQgsg4GiOhAAARAAARAAARCAwMIYAAEQAAEQAAEQAAGDCUBgGQwU1YEACIAACIAACIAABBbGAAiAAAiAAAiAAAgYTAACy2CgqA4EQAAEQAAEQAAEILAwBkAABEAABEAABEDAYAIQWAYDRXUgAAIgAAIgAAIgAIGFMQACIAACIAACIAACBhOAwDIQ6IqvdtG8Wx6hM0b0p7f/eDtlpSUZWHvwqxL285aumD+RnrrvOvrdM+/RkROVyv8T4mICMmLnwWK68M7H6HBJRTejD1Z8Tf98Z7kteXmDEeh4+NmTb9KjL35k2/HkjY8R3zc2t9ItDz1Pry1aq1TXOy+TFj52Jw3tmx9w9eXV9XTJ3X9R6jHjeJaPv5sunUUff7FFOVb4tvipe2j62CG6+iTsXr9tv1LerucjbrvM5I8/vIrWsT4JX//tp9fTdRdM08VEHEu8MN/vvOmnKb797sUzPNYhn7P0tKcej3r5i3YmjxloyLlWFxQUCjoBCKwAEcsnAFGVLyfDAJs3dPfn31tJN//2OeInssdf+aT75K7nxKLHEMHqwe9dQu+v2ETiAvCjb55Dv7l1gZ4qepxwrXjhMHI8yCdru44pXU4NoJBgtP9oGd159Vl0zU+fNlRQiAvfHaxufkzkZqYGTWyJ4+/l336PHmNt8e13ty2g7zz4rE/tCoHVvyibJrCbvbv/9Gr3DVOgN0kBuMrnXYVvV2/aS888cAPd/8SbVFpRQw/94DK676+vk14xIo+R86ePoQeefluxRa8YF8e0uOn0xFD4UJzT1L97gsDb4b7mY82uPtPq3ysfr6G7Hn2ZnmbC9pIzx/k8Duy8g+MEllEXLbkeK17o/RmU4i4vWBdzcbJxJ9jEhYGfRN1FIXgdSzfsUC4c/2ZRC3VkwZeToT+M3O0TjPFg1Fg1sp9WrstdxEnvmNC6GMoRDHcXWF8uor7yCzSKZuXIiLfjXRZYrz50C/3l34tJFtJ6b/wCZah3/Gj51pd95ZszX246fR1TZpf/59uf072Pv0b/+PkNtGDOeLObD2l7jhVY/K5IfRFXRx/4IOcbn6YRmxBTOw4cU6YDxcZD+jUNTZpTFeIELMqKO6e1W/YpESN+ouAb/z/fzpo0kj5Zs7W7bi54xg3r12Mq5J0/3UGvLlqjtMdtEne6YkpBHKDq6QJeqTtBKIfR1bbyKRdP0Rl5X3UoX91f9YgXgk7viVBtpywIhY3qE5TMgdsj7oh5FI1fOK+aP4ku/uHj3aZxn/AIAPcxr2v+lJHd/lb7Ry6rZzzIF21RXuvirRZY2ekpyhSrfOeuHlu8PvnCo/a/+E7LlzIzNWMRVRFRR96OXN6bHfL3fL9BvXO7x7s8luXxyf/Pp3F4m9xnInIhxrjMTPRH+EbrO28XLa0bAC1fcbvk+t3dOKin3OUxxv2w53Bp97lFjqZosRTHLJ9SF+cJrfOTfCzwen7LpvhzMlJow/YDPfzlbQz64y+eEqFn3IgxqOd45/X9Z/E6tzdc6rQDEcUUxxVndOc187vHkXzukX3oiceXOw4ox76cNsGvCVo3olpThPJ44WNXpEmoj33Rjvr8KMatVt1yH/SwF3V587+37/VcK2XbWtvaKSY6St21sP/dcQKLe1QeqGLAiQEjTnT8U+R2iBOCGMB84ORlpNLjr36iiJV//uIG+u6vnlUuBPKJk5e79tzJdMEdj3UfnK+zkwU/QS6Ye4YyuN5csr57So7/LoeHxQlZbk8tBmQxoxYOXEQ8+Ld3lak+cTLwlNcjvlMz4X18+M4r6Lqf/717qkIITP7dlWdNpLv//OopQk/NYtqYQfSDh1/qZiFONrzfQuzKgkBwV08DfbXzkMJu2Zc76URlrdI/WVR48qX64i4LB1mo8vrnTBhO/1q4guQpTTF9yqeK5OmbCSP60ZP/+VT3eNAaZ2qRpRZYi77YqlyQtcYjz5GTT97qu3txwuT9euyea+jOR15WGHLuWWnJ3Rcgtc/ken0tL/wihKqWsBVTWLxuue07rjqLSiprlBsI2WfqOuSbE/W41RJZ3qaFhLAQgqa8uq77gsjbumzehO7zgpbI0tpPfTMkiwC5b7w+9TEiLrq83h9ffy59454nFLEp3yDIdYj2H3t5UY+xIkfZxM2CuzEozlm++EsWe+rpMdFOWVVt902K+qZKnDvVOVVaNwJ8rKiFkzx21DecbzxyG/3huQ+V87P6PCjfPHnjwf1z+5Xz6Kr7ntKcstW6rsjXDJkrP+7ka4x8reD943YO61fYfVzKfNXj0Ndj9tG7rqLXPlnbzUO+efeFh7tjROS3cd7ebmrCXWE5UmAJp8rRDv43fvFSK3w550K+SImLLy9//3cu6D7p8gNDRBr4vuKkqFWvECbCHjkSIgupi9m89ZGSSuInW/nAE1NpIhKmtuW686fS8++v6nG3LQsY9R2YeopQLivEmoie8JMJjy5wGwQLOXlU2CZOqrIQUwsnfhFVCwI5KsD5iEifuFiLk6z6YiGSm+XpBbWg4Pvyu0jhW/liJJ8c/vjDK1kuxL+7zwGc77XnTeneV0tgeRsPQojJJx55XMlRVa0pQuEjrYsGN1RwU4s1eTpG8JAjYaJe9cmXJ1ZrTYGJv6nHpkjElu0QNyOiz6It7vOJowb08IWI0Ih6+fjhTMQ4UkcRvn/ZXFq/fb8yDtUiXT3VLI8JT4nwcmRFfWPBozTuHl6Q9xPHtrBX3FjJwkB9jPALXa+8DHrnsy+7jwetOj2NMVlAa527+N+8jUH53MZzI/3xFz8O1eca9YVczrt0FwWUIynyuZWL91/efAk9++7y7uNYjB01HzGmORuRUiD70BuPB26+SMmNEr4UNzLqHDCtKU95ilB9HHB75GNf3Q7P9dI6jsR5W3wnjgFZQOo5ZiMjI7p5yOXV10K1nfL5Xghi9c25+kbFbg98GSX8HCWw5EgIP9DE3al80lFPoch3vPIBpD4JyQ4RB41WQqyn79ROFQenO4ElThhaJxY+BXrDRTPol397u8ddhKe8Hk8CSy3GtFho5UTIIlZMC2kJLHES5AKKR03Enbu7C7hgJZ/E7/7m2fTHFz8+JcIjTsQiAiMEljhB8iclRWRICCz5ZOzuYJN9qXWSFvtpldOaxnMnCLgAVZ9U1QJECEt3OR+ecnFkXz7/65vo3sde6yFY5Ltw8TSpemwKIaRlhzuBpb4Z4cekGMtiPLjLx/MkNOX+iIuWOurnTtCrp+PFjYU7sSKElHo/MRbVAsvTTYgctdOaRhNtaUUFZP/edfV8uvzHTyrDTwhJX8agO4Glx1/yRd7TDYK7491dFJf3hY89vomZBbXAki/ispgWY9qbwHJ3TKqFj7i5lPvK69YrsPS2wwWWpxwutcCSjxVPx6yvkXJ137SufWpBp7Y7yhWJKUKjVJtV61EfACLyozWVJx9E6pA3Ly9OYlpPsnhK5vZHYMlTB1oiRubt6W6Tn4DkJ4zUSy+o85c83YV4i4gIm+RcDnFCFMyEiOIiVkRV1FElrbszub/ySVxE7NTTB/zCIKbXPCXw+5pULvtSRDq8jQcRgdPK/7icTT+pn6ZU3xnKv4s7TXlMCN6in/IUizr3Tp2fpZ4+Ud9s8PbUQkKennBnh1bumNY5Qn1SFlEf9ZiX/dQrN4NGDiqij1ZuPmUaXj5utMaEvOyB1nHDbfzPH26lP7+ySJmqVIs09bSNiMbx/bQu6lp9Vp8PhMBU53ryvvzm+wvo6vufVqpx93AH/04+ZtRRQ3kKyN0YFFFab0/pqf0lblREvfLxLU9FcyHg7njXEo9yHpaYzhZi4qUPvlBujtzdAHIRxFmKGyD1+PWFhxCs/JNHwMXv8pIgno5XEW13x13OFdM6ztTTp1pRJ73HLK9LndOl3tednepZA3WKAa9bPp7a2juQ5G5VUWS0XeoEUvmioz5hyCJL2KGV1yGfFEQdYrCqL3j+CiwuhuRpBl+XNZCThD09au6Oj8i5Ut9Zq6c5PLHgDNU5FXKEUJ2kKV9U3OVoyCJBnjYT/pIvzvJBr3f9HE/jT+1LwcgbA1m4inwc9V2laFfrIQVRlpcRd/Pqi726f/JUhLj4i2ihXI+7SI9WLoxWJNKdHb6Me5m51pOt6sRnT8m/Wsew1k2KVlKvVp6QsE095S8S74UI5eLN21Ny7saWp3OUViRS/E0W6FrjRh6X3sagP/7S8oP6ARdvx7vWenvyOVV+8ISfA7WmfdUzFfzGUss2X3hoPXigN8ndXa6e1rGvNQ7lnCv+FKUQ1+qokfr85u6YFXmEcl2epvi07NTiIU/5y3mxWKbBaBVj4/rc5cP40yWtiIj6BKl+QkVeY0VrHt1d/oc/9vmyj/rg1fMEkC/1eyor2tZKUPaVh7scJXfte7rQeArfG9V3f+tRC315LKqnr9S5HuIi5ysrb7Z6yv/ztq9dv5e5e4s+W62PVvGXsCMzNVFBVFHTELS1yKzmA2GP1nlIa6ZEzzGrVZev51GrcrKaXY7KwdIDX0v1B7IulHouXITR1aF79fSNbIfcvrs7HCMiMp74qKcLxVSGu8iLHtZ6y8gXKVlkqRNg9ax07at/Rb/V4k5u24oXTrW/5Kfh1E+Xyk8raUX8hJ8CXe/N22PmeseD3cqpI7OBcjSr/1bxl7upLLM4WKEd9dPV8sM48vVBz1hT1yU/Gev0p/6M9jUElhei8oD150Lq7SSl9b0vFzQ5VBvsg0PPwWv0AJXr0wpLB3qx0uNfdb+FTd4e+Q8mCz11a9mtlZsl6vI0vtXriBnxOhpZpAbqRz08rFAmGBzN6lco/aUnMmMWh1C14+vNtaexplVXsK8foeIWynYhsHTSV+dS6dzNtGLqKSHTGg6ThqzuX6tg1spvCdQ2Tw9eBFq3VfcPBkez+upEf5nFNhjt2HmsBYOHmXVCYJlJG22BAAiAAAiAAAg4ggAEliPcjE6CAAiAAAiAAAiYSQACy0zaaAsEQAAEQAAEQMARBCCwHOFmdBIEQAAEQAAEQMBMAhBYZtJGWyAAAiAAAiAAAo4gAIHlCDejkyAAAiAAAiAAAmYSgMAykzbaAgEQAAEQAAEQcAQBCCxHuBmdBAEQAAEQAAEQMJMABJaZtNEWCIAACIAACICAIwhAYDnCzegkCIAACIAACICAmQQgsMykjbZAAARAAARAAAQcQQACyxFuRidBAARAAARAAATMJACBZSZth7fV1dVFR0or6bVP1tHhkgr6w+2XU0JcTDeVg8fL6eIfPk78Te/qrXdeJi187E4a2jdf+aqhqYX+7/Wl9MRrS6i0ooYG9c6lmy6dRd+9ZCbFx/6vTt7mlzsO0S//9jZ9/uVOckVG0jlTR9NPvn0+jRncy9Eeae/oUNj8a+EKmn7aILrm3Ck9eATDHy2t7fSfxWvp4ec/pD2HSyk3M5W+c9F0uvWKuZSZmqTLH52dXbR0/XZ65IWP6ItNe5R9powZRD+5/jyaNX4oRUREKH9rbWunOx99hZ59d7lmvX/76fV03QXTlO/02oXxpMtFfhXibL/efZgefu5D+mjVZmpubaPTh/ahO6+ZT5fOHkdRLld3vX947gN64Om3Ndv50TfPod/cukD5zhd/HThWptS58POvqKOzU3NM+dUx7ORYAhBYDnI9P9mwaxMTGScvQGZt9UwMfbZ+Bz32yiJa9fXJC+IV8yfSU/dd10Ngbd9/nC686zE6ykSYepMFFq/vjkdeopc/XH1KOS6w/njXVRQbE6V8x9u96v6nqLqusUfZtOQEevfPd9LEkf0NwfD8eyvp5t8+R2eM6E9v//F2ykrTJxb8aby9pY2iYqP92VW54JQwQfrqx2sUgSpYy2JDVGy0P7ig+92z79PvnnnvFNvnThxBL/z6JspISfTYL17Hoy9+TL/950Jqa+/oUTY6ykVP339dt1DkIvx7zCevL1mvWafosy92mTWe1AY3NrfSLQ89T68tWkuygPBrEOjYqbOrkyIjInWUNK7IK2xMfv93zyvCSr39/MaL6MfXn6uILD6G73/iDfrzy4s0G5f56PUXH+tX/ORJRfTLGx9Tzz14Iy2YM96QjpZX19Mld/+F1m/bT1rHnCGNoBLLEIDAsowrgmfIugN1tOFQHe0ubVIaGZQTT+P6JNGk/inBa1Sq+WdPvskuih/1aEtLYK34ahfNu+UR5a71+V/dROnSxTaSicKUxDjlBPvJmq204Ed/pcT4WFbuRjpz/DB6b/nXysWUb++xSNek0QOJC7HvPvgMvbNsI1119iT64w+vYpGKNrqLRTX433j04i/3XNstxvyBIYSV2DdYF7/W+iaq2nOMqtmFoINFgSKjoyi1dw6lDSyg+Az9fpRP8HJ/tU72Rvtjy96jdOGdj1F5dR09fs81dC2LmK3fdoC+/ct/KhFNLrAunzfBoxtEHcXl1UrE6sffPo9OVNbSd3/1L+L2zpkwnF7+7feIC2i5r28++gMmpgf0qJtHT/mPXrvMGE+ehJX4bvFT99D0sUP8Ga4e92lsraealmpqaKllN2Kd7EYsitLiMig9IZOJrf9FjwxvmFXI/fmNe55gEdWD3ccqb+fuP72q3AzwyPU7f7qD+hZkkSw2/8SO6cvPmtjDJH5zlZwQp/v4d7ki6KdPvEmPv/qJwvWfv/g2Gz+J9Ot/vKtEyHlU9JXf3eJV/Hvioj7u1BH5YDBFnaEnAIEVeh8EzYLimlZ6ee0JOlrVotlGfmoMXT0xh3qlx/plA7/zX715L73z2Ub66XcvdHsC+hU7UZWU19C3zpuiRBOe/M+nmhGsVz5aTTcwQXTZ3DPoaTZ9wwWUeuN3rzyMz6eY5HJ1jc10A7tQc6H14PcuYXe75ylTjfyCzi/eH/31bjrzjGFKdXz6gd9FyidtXwHIojHYd6IVOw9T6Vd73ZqYObQ35Y4dqKsL/ER/82/+pQjQmeOG0J2PvEwbdx7SvJs22h9CjI4b1le5WGanJxMfQ/c+9h8WTfuUbrhoBj32o6spholHd5uog0/v8khhQXa6UpRPA37/oRd6RBB5NOIiFhFtZZGuhSxaObx/gWa1eu3az6aQgjWe1IbJF2QzLsYldUeptrlakw+fcs1NKqSUuDRdY+z3bPouhkV+rjlnsjIFrGcTYp6Pifcev4tOG9xb2Y1HoM75wR9JZlBZ26DcYPFzj3xcq9vRe/wnsfPMgnufoLVb9tH/3fctZRzyjU9XXnDHn6mZRYw/+OsPaQKLTvu6yTaYEd321T6UDy4BCKzg8g1p7X9ecowOVTR7tKGAiax7z/YtF4nnPL3MxJCYYvLlxCGEiVYEi98t/ujP/6YBRTnKxZffzWawvJwfXDmXbr18jpJb5W6qhE8r3Pr7F5RpQ3GhXrt1nxIRU1+geN7O/FsfpbiYaJ9PnHL7wYokyA5rKK2iQ0u/8jqO8s8YQukDC72Wkwt4m64w2h+/+vu7SiRT7fsH//YOPfSv93tEn9x1hPPnPzyimZaUoHzyTdg6mQlHHq3iU43yBXL8iH70FROS/GJ54cyxSo4OHxd8czcm1XZt2XvE8PGk1U9xUebiJNjTzbz98oZSqmws8zp2+mUMpmjX//Ib3e0gePLpNZ7vyI9f7hc5h0q9L8+Xq21oVvwpItW8jLgZ6l+YrUzp81zL42VVyg3Spt3MH5NG0OY9R6mypp7dMAylX91yqRIB55sQbd6O/5TE+G7hLB/TQqBzYc0jWDwPzJdNtK91rvOlHpS1LwEILPv6zqPlm4820LOrSnT17tpJOTS+T7LHsiJa9dd/L1FOeiL/ZSpLjv7OxTNpwezxuqbaPAksralEYZTIreLJp+5yUdR1f7njgOYFUb6rFCdUrba1IlPqclxc/vMXN7ApqmeVvAqxGSW+Di/bRPXFFbr8OPyq2brKiULeBJbR/uC5V1oCK9D8NX4B/MY9fyWeR/Pr7y9gOUpnK4nu4gKnBYVHs9545AfEL9zuxqTarh0HjukeT+o2ZWEuf6ceJ1pTuHzaef6UkUrbYvPlpsbToOjobKd9FTt1jZtUNl2Ym6wdBZQr+GrXIeLRzxc/+KI797EoN4O+f9lsn6JaPFL1rZ//nZas3aY8vCJyK+XjV224nFvpTmCpj//s9BRNgaV1fGiNKS0BpWUjP5/wjedqig3iS9fQs20hCCzbus6z4c99UUpfH6nX1bvh+Ql004yTT+e52+RcI36HeCN7Yu9cdneqdwpA1OvuYiaeMFy2YSdlsgTxc6aMVkTcP9/5XMnD4DkVPEw/ckCR4QKL2yYuXvyCt/9oWfdJUL4AyidNfmL8zS0L6OqfPt0trOR9jZjWaWN39HsWfqHLh7xQ71ljKCn/ZFRGz+ZJYAXDH3oFFrddJAKLfrgTFPIDDzx/5kWWx5WXdXJaqoblrfFoJX9y9UrmLz6G1rBpoOt+8Q9l2lhMJZshsMTxI8bFS0x8cLGpHifyccYvyP2LsrvHJmfwCssv+9lTbyrJ7kZcnKubK+lE3XE9w0UpMzh7pO6y/KZs277j9NKHq7rFll5hKD94wKNWr/3+1u4p3qaWVtqw/YASweLJ5/lZaUpyOk8v4Dc53iLY/gqs86af1j0uuei9lqU8iCljde6lfHOiPqeozx3BytvU7SgUDBoBCKygoQ1txT975yDVt/R8ysqdRTFRkfTwgn4eDZZP/Dxqdd3502j+5JGGCSx3jcvTAfyCcxlLgjY6gjWsX2H3iZOfDOU7WjmKpb5I8hwucSIVFw5ZHAR64qw5WELHVm/XPZCyRvShnNE9E7k97ewtgqW1byD+MFpgcXHFp5SfY8tMqC/C7vot53wJgaLXrkAiWOKizu3iy42UVdX2EPVcHMpRLmEb/5sQm2I8yVGUQCOlxbVHqK6lRvcY650+gOKi4nWVF8uA8OPmraUblGiWHoHF9/sDW6rh92zamOdhvsqm50T+pKeGxTSxaEOvv3yJYInjnfvi/u9c0H0uksWufFwJn8miTpxTtM4nusCikG0IQGDZxlW+GfrAwkNU09Sua6eEGBf97pK+HsuaMUWoZYBaBLgTWEbmYGmdDLltajHFl2JQ/40/lSYEYKARhtojZXR05RZdPuSFskf1p+yRnv0oV+aPwArEH0bkYAn7+bpV/ALMc7d4FPW5X35X10VY9qM3gRXMHCwtkaR1YdZ7sdY9SFQFPSW3a9XZJ30gxUbFeWyOTxH+463Pu0UVL6x3ipCvcfbC+yvpBw+/pKxZ9+RPvklXs2R5sbaZp4b1TumqczD9zcHSEsT8+Nc6f2j9zUih7K//sV9wCUBgBZdvyGp/dd0JWsuWZ9Cznd47ib41OVdPUaVMMJLc+aP2t7OT6tETVSwpdh5dcdbJx/XlxS6ffeA7yslWXPi8PUUoJ6nqfYpQnWMhT+HoyRUycr2iDpaQveutFbr90nfu6ZSQre9JL16pJ4EVDH+IpxIDeYqQ2y1PH/GcG60IB79Q/+H5D+iDFZuUtc54bha/+MmLj15z7mR2Af8WvfXpBmV6yZtdh1guHH8qked86R1PWs5TL+0hIi6yOPcU/dTKIdQ9SFQF+ZODXGTp3fRMEfqT5M7b59PSPG+LP6zCN+6bb7JpOLW4evnDL+ipNz6jPmw6/HG2zIpYc04sPioedKhgT8zq8VdKUnz3U4l6nyLUypUTkSm9Ny7ucsT0+gLlrE8AAsv6PvLLwj0nmujJz/TlVtw0PY+GF3he4FHLCL3LNMj7ust34RGJ29niofziw0+Q/GTF73ofZo9888e+eZ4Fn1oZNbDolHWw+NpHfHmGm379L6UpT+tgtbO8Li7ktNbBcpckz+uUpw757/Kq8nL/5JNroNM3vN6jq7ZS7eET3scAS+oefuWZ3stJJTxdCILhD631pviToiInSs86WHzMPfPOcmVqkE8f/ePnN9D508doRjj+s3idkiTNRdhTbAHS86aNoc827FDa49NVfC2umxecqbkOlpZdWutgeRpPamdoiW/1NBFfKoAnQXuKfooLs57pNm8DgouaPeXbvBVTvs9IyKasRO83Yv4s08DteJ+J4Rt//azyloZH77qSPTwzQ/PJwzVseYYL2PIrPGrN3wZx/YXTaffhEvrmz/6m5GLdcdVZ9NvbFrDv209ZB0/LX1rrYGWlJSvLwWitg6UWRrysehpXnkoUq8qrIQvfBxrp1uU8FAoJAQiskGA3p9EXVpfSxsOeE92H5iXQ92Z6TnA30lpPTxF6Wk2Zr7PFnw7jj3rzC9UdbP2mFz9YdYpp3zxvqnLhFK/g4SfDy+59UnMl99cfvrV7wUZ30Sn1FOBjbPVonpzsLsIg6gk0/0p0rJndhe//aJ1XF/SaNoqSe2V7LedODLpbyd3d6tb++EPk1vAFHNUbX8zxxV/frCzP4WkT0zvqVdzlfURfPK34f9akkfQMi4iKtbh4zo8eu/SOJ60+aI199TTTb1ik7er7Tz44oSXQg7FMSHVTBZ2oP/X1VHIf+KKj/TIGBW3BUTna7M7/4pjytPI+fzqUJ8TznDy+6fXXrkMlypOoWnfonpgAACAASURBVCu5y28HcBc9VE/3ibwuboPWzZi4ueGzAe5u1nw6mFHYkgQgsCzpFmOMamrtoDc3lrNV3LVF1lg2NXjp2CxKjgvuKs1ybzwJLF6OP931+3990J2/wZ9YfODmi2nexJHdax7xcuJdhM+wpwz5NKK3dxH+9pmFyqKFfFO/i9BdLoU4QavX0hJ9UIsScZI1SlwJbnUsF+vY2h3UydYK0tryxg2mjMFFPg8aPVMZRvtDvPPvL68uViJHvr6L0NPSCwKA7Bf+xNk/3/6c/v7Wsu53H97G3nvIlwyQF7LVa5d4t52n8aTlCK1cKlFOLe7533lEROviK8aeEdFR2c6KhhNU0agdKeVrX+UlF1J8tO9Rbr2D0tPSC6IO+bjiIuutpV8Sv+HhC+XyKCWfTrznW+dSjvRmA1/8xd9FyN9Zumj1VuX8ovV+S3eJ6VrHkrv1zMT5ZvWmvRBXegeITctBYNnUcb6YfZAtNvolE1n8VTn8hDMol70qp3cy9c/2nKzqSxt2LuurwApVX6v3F1MtW0KimeWrRSfEUwp7VU76gHzltTnYrE3AF4EVzPdYeqLU3tlGNc1V7FU5ddTO1seKj06gpNgUSo7Vtxq7tT1gjHW+CCxjWkQtdiYAgWVn78F2wwhoPSHIK9eT2G6YEagobAl4EvHeorphC8WGHXP35J+RDx7YEAtMdkMAAgtDAwQYAfUiok/dd50yXSkWEjR6SgbQnUdAvjir17QyYmFa5xE1v8eyUBY+45/u1uYz30K0aCUCEFhW8gZsCSkBrTwQXPhC6pKwa1wrh8yIpwHDDpSFO+TutUfBfum7hZHANESwMAZAAARAAARAAARAwBwCiGCZwxmtgAAIgAAIgAAIOIgABJaDnI2uggAIgAAIgAAImEMAAssczmgFBEAABEAABEDAQQQgsBzkbHQVBEAABEAABEDAHAIQWOZwRisgAAIgAAIgAAIOIgCB5SBno6sgAAIgAAIgAALmEIDAMoczWgEBEAABEAABEHAQAQgsBzkbXQUBEAABEAABEDCHAASWOZzRCgiAAAiAAAiAgIMIQGA5yNnoKgiAAAiAAAiAgDkEILDM4YxWQAAEQAAEQAAEHEQAAstBzkZXQQAEQAAEQAAEzCEAgWUOZ7QCAiAAAiAAAiDgIAIQWA5yNroKAiAAAiAAAiBgDgEILHM4oxUQAAEQAAEQAAEHEYDAcpCz0VUQAAEQAAEQAAFzCEBgmcMZrYAACIAACIAACDiIAASWg5yNroIACIAACIAACJhDAALLHM5oBQRAAARAAARAwEEEILAc5Gx0FQRAAARAAARAwBwCEFjmcEYrIAACIAACIAACDiIAgeUgZ6OrIAACIAACIAAC5hCAwDKHM1oBARAAARAAARBwEAEILAc5G10FARAAARAAARAwhwAEljmc0QoIgAAIgAAIgICDCEBgOcjZ6CoIgAAIgAAIgIA5BCCwzOGMVkAABEAABEAABBxEAALLQc5GV0EABEAABEAABMwhAIFlDme0AgIgAAIgAAIg4CACEFgOcja6CgIgAAIgAAIgYA4BCCxzOKMVEAABEAABEAABBxGAwHKQs9FVEAABEAABEAABcwhAYJnDGa2AAAiAAAiAAAg4iAAEloOcja6CAAiAAAiAAAiYQwACyxzOaAUEQAAEQAAEQMBBBCCwHORsdBUEQAAEQAAEQMAcAhBY5nBGKyAAAiAAAiAAAg4iAIHlIGejqyAAAiAAAiAAAuYQgMAyhzNaAQEQAAEQAAEQcBABCCwHORtdBQEQAAEQAAEQMIcABJY5nNEKCIAACIAACICAgwhAYDnI2egqCIAACIAACICAOQQgsMzhjFZAAAT+S6Crq4s6+b/ODurs4j+d1MF++O/KN+x74v/r7Dy5RwT7Tfkb0VeHYynGFUHR7Id/xkRFKv+Xf07+reffAR8EQAAEzCYAgWU2cbQHAmFKgIugts42au9opfbOdvbD/v/fzw72qfwwQdXBhJS/2/8tjfdr1+Q4F6UoP1GUHH/y/yf/xn5nn6nxJz/joiP9qh87gQAIgICaAAQWxgQIgIAPBLqolQmo1o4WauOf7f/9VERVmw/1+FfUX4GltzUe/RJiLCc5mvJTYyiP/fBPLsKwgQAIgIBeAhBYekmhHAg4jAAXTM1tTdTS3qwIKv7D/x/KLdgCy1PfEmIiqSAttofoyk+JoXj2d2wgAAIggAgWxgAIgMApBPhUXnNbI7V0NCufzUxI8Sk9q22hFFjuWKSxyBaPcOWnxVC/zDgakBNPXIxhAwEQcDYBRLCc7X/03qEEeCSqub2JmtoalCgVj07ZYbOiwNLiVsgiXQOZ0BqQHUd9mOhKZXlf2EAABJxFAALLWf5Gbx1KgOdNNbXVU2NrA/tsNCVfKhio7SKw1H3ngqs/E1t9mdjqkxlLWUnRwcCDOkEABCxEAALLQs6AKSBgFAH+RF9Dax01sggV/+QJ6eGw2VVgqdnzXK7eGTEsypVAQ/PiKSkWEa5wGJ/oAwjIBCCwMB5AIEwI8CUSuJhqaGE/7DMct3ARWLJvYtmTi1xkDck7KbYyEhHdCsexiz45jwAElvN8jh6HEQGeO1XfUqsIKj71F+5bOAos2WeRkRE0NPd/YiuXPaWIDQRAwJ4EILDs6TdY7WACfLqvjomq+pYaJVHdSVu4Cyy1LwfmxLGoVqIS2SpKj3WSq9FXELA9AQgs27sQHXACAf46GS6oaptrWF5VvRO6rNlHpwksGQJPjh9TlESn9UrENKJjjwB03E4EILDs5C3Y6jgCja31VNtSzSJWNd3v43McBKnDThZYAgNfbZ6LrNN6JdHw/AQnDwf0HQQsTQACy9LugXFOJMDf11fbVKUIq1CvnG41/hBYPT3SOyNWEVqIalltpMIeEGDvqWePc598TT02EACBkBLg+VQ1TZVU01wVUjus3DgElrZ3ENWy8qiFbU4lAIHlVM+j35YhwKf/uLDia1Zh80wAAsv7CBFRrfF9kigFL6j2DgwlQCBIBCCwggQW1YKANwLVTRUsWlXJpgHt8Zoab/0x43sILP2U+et5pg5IpakDUygRC5nqB4eSIGAQAQgsg0CiGhDQQ6CLPQ1YxYQV/7Hiy5T19CGUZSCwfKefkRjFhFYKTRmYSvHReAm17wSxBwj4RwACyz9u2AsEfCLQ0dZONW1VVNlUTp2dHT7ti8L/IwCB5f9oyGbvP+TRrCksqhUTFeF/RdgTBEBAFwEILF2YUAgE/CTAHiEp33GIKnYcpvjTc6g5qc3PirAbJwCBFfg4yGOrw09hQotHtVxs5XhsIAACwSEAgRUcrqgVBKhy91Eq23KAOlr/J6qSJxRSUwpElr/DAwLLX3Kn7leYxoTWf3O0jKsVNYEACAgCEFgYCyBgMIGaQ6VUvu0gtdRoPxWYNL6AmtPaDW7VGdVBYBnv5/5ZcTR3WDoNL8CipcbTRY1OJgCB5WTvo++GEmgqr6WyrQeovrjCa71J4/KpOR25WF5BqQpAYPlKTH95np/FhVZ6QpT+nVASBEDALQEILAwOEAiQQEdrO53YvI+q9hzzqaaksUxkZUJk+QINAssXWr6X5eKKiywutrCBAAgERgACKzB+2NvhBKr2HqMTm/axPCv/pvwSx+RRS3anwynq7z4Eln5WgZTk04Vzh6ZT/+y4QKrBviDgaAIQWI52PzrvL4GmyjpFWDWUVPpbRfd+iSNzqSUPb6zSAxICSw8l48rMHZZGc1hEC+tnGccUNTmHAASWc3yNnhpEgOdZ8acDjdwSRuRQa76RNYZnXRBY5vs1PzVGmTYcx169gw0EQEA/AQgs/axQ0uEEeBJ76Vd7qLG8JigkEoZmU2sR1iXyBBcCKyhDT1elk/qn0LkjM9j7DV26yqMQCDidAASW00cA+q+LQPn2Q8qUYLC3hMFZ1NbbRV3sX7ht+49U0i0PvEPFZbVK15596Bs0fmSRT92EwPIJl+GFc9kipeeOSqcxRYhmGQ4XFYYdAQissHMpOmQkgda6RiresNuQXCu9dsUPyKSO/tHUyd5bGC5bVW0T3fbgQupVkEIP3DaP/vbqGnr2zQ09RFZTSzs9+MRiOnK8lp544EJKT4k/pfsQWNYYEbOGpNJ5ozIp2oWIqzU8AiusSAACy4pegU2WIFBzoISJq13U2W7+Ugrx/dKpY2CsISJLiBsOVS1chKj5cNmubuajBue7FThajtmw9SjdcN8bPb761e3z6OJ5I7r/JsrcsGA83Xn9NHpn8Tb6xV8Wk/hd2JGXmax8726DwLLEoaEY0ZctUMqnDAfnniqErWMlLAGB0BGAwAode7RsYQIlX+5WXnUTyi2+Tzp1Do6jji7/BN5jz61UokRiUwsnecpOCCL5b3qm8EQbct3ib+fOGqJEq+Jjo8iTwLr5qklK5MqbuOL9gMAK5YjUbvscJrLmj0i3nmGwCARCTAACK8QOQPPWItBa30TH1+6gxhPVljAsriiVuoYlMpHl3zpbvBNaIkiOXKmFl1Z5LRhy5EqOWGkJN3dThE8+cDF98PkOXeIKAssSQ1LTiGF5CXTu6AzqlR5rXSNhGQiYTAACy2TgaM66BOqOldPxNdv9XjQ0WD2LyU+hyFHJ1N7p30uitQSTLILkSBPvg5i+4//3FMWSI2RyOSGmtuwuJrludZK7LK76FqYrU4Z88zRFiQhWsEZZ4PXytbIuHptJE/thFfjAaaKGcCAAgRUOXkQfAiZQsfMwW4Jhb8D1BKuCmJwkihyTSu1dvousQASWOpdK7p8egeVOLMk5V0Jc8bZGD81XnjQcOyK/e3pRbhMCK1gjzLh6MWVoHEvUZG8CEFj29h+sN4BACXtKsHJPaPOt9HQjJjORok5Pp9auVj3Fu8sEIrCMjGAJg4S4mjS6N82fMUTJv/pqWzE99eDFlJ+T0uP3/r0yevQVAssn14es8OQBKXTF+OyQtY+GQcAKBCCwrOAF2BASAl0dnXRk1VaqZ1ODdtmi0+MoelwWtbJ/ejcr5GBpiSv+lKEQWxBYer1pn3LD8xPophl4PYF9PAZLjSYAgWU0UdRnCwJtDc10lImrpoqTi17aaXMlx1LcpBxq6WrxaraczJ6fnaJEiURUyJenCOWEdjmqpfcpQm6oHLmSl3AQOV+YIvTqTtsVKGCv2bn37F62sxsGg4ARBCCwjKCIOmxFoLm6no6s2EJt7IlBu26u+BiKm8pElodIlnqZBtFXOfFc7zpY7gQWr1PPOli8XPGJOsWE/JzkU7DLifVIcrfrqNS2OyEmku47pzclx+EVO+HlWfTGGwEILG+E8H1YEWgsq6Yjn2+mjjb/lz2wCpBItr5U/PQCJrKarWJS0O1ADlbQEQetgXvmF1FhGpZxCBpgVGw5AhBYlnMJDAoWgYaSSjr02dfBqj4k9UZERVDizF7UHOEMkQWBFZJhZlijd80roj4ZEFmGAUVFliYAgWVp98A4owjUH6+gw8s3E3WF30uUOaPE2b2oJdJ7TpZRPENVDwRWqMgb1+7PzutNWUnRxlWImkDAogQgsCzqGJhlHAElcrVsU9iKK0Eq8UwmslzhLbIgsIw7LkJZ0y8v6ENpCVGhNAFtg0DQCUBgBR0xGgglgYbSKjrMxFVXZ2cozTCt7eQze1OTK3ynCyGwTBtKQW0oJiqSfnZeL0qJg8gKKmhUHlICEFghxY/Gg0mAL8FweNnXlnv1TTD7zOtOnsVEVlR4iiwIrGCPHvPqz06OprvmFhF/yhAbCIQjAQiscPQq+kStdY10cOlX1N4Y3lNm7lydNIMlvseEX98hsMLr4B6YE083Ts+nWPawBjYQCDcCEFjh5lH0hzrZEgwHlmykFrbelZO3pOlMZMWGl8iCwAq/ET2iIIG+PTWPoiIhssLPu87uEQSWs/0flr0/xKYFG4orw7JvvnYqeVovaooLH5EFgeXrCLBH+dFFiXQDE1nYQCCcCEBghZM30RcqXreTqvYdBwmJQNKUImpO0P/uQivDg8CysncCs20qe0H0ZXhBdGAQsbelCEBgWcodMCYQAuXbD9GJTfsCqSJs902aXEjNiW227x8Elu1d6LEDXGBxoYUNBMKBAARWOHgRfaC6o2XK+wWxuSeQPKmImpLsHcmCwArvER7Llm/43sx86pcVF94dRe8cQQACyxFuDu9OtrKXNh9YtN5xyzH449XkiYXUlGzfSBYElj9et9c+XFxxkcXFFjYQsDMBCCw7ew+2KwT4+wX5au3Y9BFIGl9AzWn2fNk1BJY+H9u9FPKx7O5B2M8JQGBhHNiawInN+6l820Fb9yEUxieNy6fm9I5QNB1QmxBYAeGz1c7Ix7KVu2CsBgEILAwL2xJQXuD8OXvHIDa/CCSNZSIr014iCwLLL1fbcifkY9nSbTBaIgCBheFgSwJdHZ2098O11Mbyr7D5TyBxTB61ZNvnPY0QWP772o57Ih/Ljl6DzYIABBbGgi0JYL0r49yWODKXWvK6jKswiDVBYAURrkWrnj00jS4ck2lR62AWCLgnAIGF0WE7AliSwXiXJYzIodZ84+s1ukYILKOJ2qO+H8wuoAHZ8fYwFlaCwH8JQGBhKNiOwN731ygvc8ZmLIGkYTnUXGhsnUbXBoFlNFF71DeiIJG9FBqv0rGHt2ClIACBhbFgKwJ4ajC47koYnEVtvV3Uxf5ZcYPAsqJXzLHpCrbK+2Ss8m4ObLRiCAEILEMwohIzCDRX19P+j9aZ0ZSj24gfkEkd/aOps8t6ye8QWM4dmpmJ0XTH3EJKiXM5FwJ6bisCEFi2cpezjeWvwuH5V9iCTyC+Xzp1DIy1nMiCwAq+763cwszBqXTJ2CwrmwjbQKCbAAQWBoMtCNQfL2drXm22ha3hYmRc7zTqGpJAHV3WWfUdAitcRpf//fj+rAIanIuEd/8JYk+zCEBgmUUa7QRE4MDiL6mpvCagOrCz7wRii1KJhiVaRmRBYPnuw3DbY2hegvKuQmwgYHUCEFhW9xDso5pDpXTsi20gESICMfkpFDEyyRIiCwIrRIPAYs1eNSGHJvZLtphVMAcEehKAwMKIsDyB/R+vo+aqesvbGc4GxuQkk2tMCrV1tYW0mxBYIcVvmcYH5sTTbWcWWMYeGAICWgQgsDAuLE2glkWvjiJ6ZQkfxWQmUtTp6dTa1RoyeyCwQobecg3fNCOfhucnWM4uGAQCggAEFsaCpQkcZLlXjTbOvTpQWUu3vfMZFdc1dHM+e2hf+sXsiRQX/b/Hzd/dto8eXLJWKTMyL4sev3AmpcfHWs430elxFD0ui1rZv1BsEFihoG7NNsf2TqLrJuda0zhYBQKMAAQWhoFlCTQUV9KhZV9b1j5vhgnRJAumv6z8mp77cnsPEfXlsVK68Y1P6YG5E2lG/yK6Y+HnStWyyBJCbf7gPnT7tNO8NR3U711JMRQ7ib1aJwQiCwIrqK61XeV3zyuiXhnWuxGxHUgYHBQCEFhBwYpKjSBg9rpXQhBxoXPRiAHU3NZBv1q6lj7eedBtd0RZdQF53+vHDe8WRXJE6x/fmEPjCnNJiC7++4icrO42xfdin1/Nn6SUt8LmSoiluCnZ1GKyyILAsoL3rWPDjEGpdOnpWBfLOh6BJTIBCCyMB0sS4O8a5O8cDPamNYWnV2DlJyfSExefSf0yUk4xUxZYcjkRreI76BFYGfEsmZdNMVpJXInORsZGUfz0fCayWoLtpu76IbBMQ22LhuJjIunH83tRWkKULeyFkc4iAIHlLH/bprcnNu2j8u2HTLNXFlqywPrzio105WlDThFRXCitOlDscbpOFlO8I1xoTetbQK9v2UNyVMvdFOEd08bQLxatsaS4Eo6JiIqgxJm9qDmi2RRfQWCZgtlWjZw3KoPmDU+3lc0w1hkEILCc4Wfb9XL3O6uovcm8yIg7gfX2tr10yYiBPRLSeXTKnfBSg9aKkInIlVxWneQuxNV9s8+gD3cd7J6mlIWZlZyaOLsXtUQG318QWFbyujVsyU2JoXvmF1FUZIQ1DIIVIPBfAhBYGAqWI1B3rJyOLDf3tThaAssdGD3RK76vnNM1f3DfHvlcnqYXhS1CXG06VqZMRW4uLlOeNHSX9xVqRyadySJZruCKLAisUHvZmu1/kz10Ma4PFh61pnecaxUElnN9b9meH1u9jWoOlppqn16BpTd6pZVrxTtUxaJy/CnBrSXlpLVcA7fjF5+spl+dNVnpP8+/GlOYrSzrwJd6kH+Xl3kwFZaHxpLP7E1NruBNF0JgWcXT1rJjAlvV/Wq2ujs2ELASAQgsK3kDtlBXVxftev1z6uzoNJWGXoHFo1J8408ZetrcCSw5+V0tsGRxxRPnhU12ElicSRLPyYoOTiQLAsvUw8I2jaXGR9GDF/axjb0w1BkEILCc4Wfb9LLuaBnx5RnM3mRB5C7PiUefHln+Jd0zY1yPRUC1xJm7SJU74aUWV7z/QozZZYpQ9lnSDCayYowXWRBYZh8Z9mkPK7vbx1dOsRQCyymetkk/j6/dSdX7j5tmrVYSumhcnYzuLnrlKfol1riSO6Q1Nbi9tIL6Z6T1SKaXRZZYi8uqSe5aDkuazkRWrLEiCwLLtEPDdg1hTSzbuSzsDYbACnsX26uDZj89qJeOu+iV3v2dWi6ZiawmA0UWBJZTR5L3fuckR9P95/b2XhAlQMAkAhBYJoFGM94JNLEE7wOLNngvGIISPBLVJz3Za+5VCEyzfJNJU4uoOd6YdxdCYFne3SE1kC/XUJiGV+eE1AlovJsABBYGg2UIVOw4TKVf77WMPcIQnjf1+MpNln0Bs+WAaRiUPLmQmhLbAjYVAitghGFdwXmjM2nesLSw7iM6Zx8CEFj28VXYW8rXvuJrYGELTwLJk4qoKSmwSBYEVniODaN61Tczju6cW2hUdagHBAIiAIEVED7sbCSB3W+tpPaWwC7ARtqDuownkDShgJpT2v2uGALLb3SO2fHRb/SnKBdWdXeMwy3cUQgsCzvHSaa11DbSvg+C/3JnJzG1al+TxjORleafyILAsqpXrWPXT87pRXns9TnYQCDUBCCwQu0BtK8QqD1USke/2AYaDiGQNC6fmtM7fO4tBJbPyBy3A9bDcpzLLdthCCzLusZZhpVu2kcV2w85q9MO723i2HxqyfRNZEFgOXzQ6Oj+padnEV8TCxsIhJoABFaoPYD2FQJIcHfmQEgck0ct2fpfiwSB5cxx4kuvZw5OpUvGZvmyC8qCQFAIQGAFBSsq9ZXA3vfXUGtdo6+7oXwYEEgcmUsteV26egKBpQuTowuNKkyk70zLczQDdN4aBCCwrOEHx1ux/dWljmfgZACJw5nIKvAusiCwnDxK9PU9PzWGfnx2L32FUQoEgkgAAiuIcFG1PgJtDc20Z+EX+gqjVNgSSBiaTa1Fnh+vh8AKW/cb1rHYqEj6w4J+htWHikDAXwIQWP6Sw36GEWgsr6GDi780rD5UZF8CCYOzqK23i7rYP60NAsu+vjXT8l9f1JeS41xmNom2QOAUAhBYGBQhJ1B7+AQdXbU15HbAAGsQiB+YQe19ozVFFgSWNXxkdSvumltEfTLxTkKr+ync7YPACncP26B/VXuPUfH6XTawFCaaRSChXya1D4ymzq6eTxhCYJnlAXu3c8vMfBqSl2DvTsB62xOAwLK9C+3fgXK2/tUJtg4WNhCQCcT1TqOuIQnU0fW/Vd8hsDBG9BDAYqN6KKFMsAlAYAWbMOr3SuDEpv1Uvv2g13Io4DwCsUVswcjhidTReVJkQWA5bwz40+MbpubR6KJEf3bFPiBgGAEILMNQoiJ/CZRs3EOVu474uzv2C3MCMfnJFDEyWYlkQWCFubMN6t63JufS6b2TDKoN1YCAfwQgsPzjhr0MJFCyYTdV7jlqYI2oKtwIxOQkk2tMCj3+aVS4dQ39CQKBqydk04R+KUGoGVWCgH4CEFj6WaFkkAgcW7Odag6UBKl2VGtnApGxMUTxsdQeFU2tCTH0emkMNbV5XivLzv2F7cYQuPS0DJoxJN2YylALCPhJAALLT3DYzTgCh5ZvpoZj5cZViJpsQyAyLoYi4mKpNTqGml1RVE9RVNUZRRXtEVTaGknljb69DNo2HYehQSUwZ3AiXTAWr8sJKmRU7pUABJZXRCgQbAJ7lqyntrK6YDeD+kNAgAsoio2lthgmoCKZgIqIouqOKCrriKDi5giqatb/oucQmI8mbUrgjKJoumZqb5taD7PDhQAEVrh40sb92PHRF9RV3WzjHjjX9EgWfSImolqjmIBi03j15KIaFoEqZdN4J1gEqrIJESjnjo7Q9Xx4FtFNcwaEzgC0DAKMAAQWhkHICXy9cBnFNCCSEXJHaBigRKDi4qgtOpqaXNFU1+Wi6k6XIp5OtLuoqul/a1RZ0X7Y5EwC/ZJa6Y7zhjmz8+i1ZQhAYFnGFc41ZO1riyi5M9q5AELYc1dCLHXFnJzCa2TTd3UsB6q6k+U+tUdSSUskVTcjAhVC96BpPwn0iqmhuy853c+9sRsIGEMAAssYjqglAAIrX/mAMiLiA6gBu7ojEMUEVAfPgeJTeCyJvJYnkXe4qJJFn463EtVgCg+DJwwJZHcU00+vnhaGPUOX7EQAAstO3gpTW5e/+j5lEd4b5o97XfFx1MmWMmhjT+E1RUYrAqq6i0WgWl1U3NpFtUgi9wcr9rE5gbz2I/STa2bZvBcw3+4EILDs7sEwsP+zVxZSbgRWXdZypSshjjrY9F07+2mKYAIqguU9dURSBXsSr6S5i2ogoMLgCEAXjCQQFx1JGU376d5r5hhZLeoCAZ8JQGD5jAw7GE1gyavvUkEEW3W5q8voqi1fHxdQnWwKr5UnkfNlDCiaiScmoNgUXmlLBBNQSCK3vBNhoKUIFKXHUmfZLggsS3nFmcZAYDnT75bqNRdYRXEZ1NncZim7AjYmIoJcbBVyLqBa1naeFQAAIABJREFUWA5UU6RLEVBV7Cm8MraQZgkTUHVIIg8YMyoAAZnAoOwYaijeDYGFYRFyAhBYIXcBDOACKz8+nSLs9sg/F1A8iZxN37VFx7Kn8FxUx6bx+BTeyafwIKAwukHAbAID07uosewQBJbZ4NHeKQQgsDAoQk6AC6zUyDhKtNpSDUxARfIpPDZ918qWMmjiyxiwH/4UXhkXUGxt1PoWLGMQ8gEEA0BAIpAXVUuRzZUQWBgVIScAgRVyF8AALrA6a5upKCXbVBgRkREUoTyFF60sY9DAnsKrYyuRK69yUSJQTEBhCs9Un6AxEAiUgKvmIOUmEgRWoCCxf8AEILACRogKAiXABdbxXQdo/JDRgVbVY/9IVyQRy4HiC2nyJPJG/hQeE1AnI1DsVS6YwjOUNyoDASsQOLRpBU0b1YfuvupMK5gDGxxMAALLwc63Stc/e/192rFuE82eNJ06W/U/NRfpcjEBFUOdXECx9+Dxp/CUhTTZu/DKWiPYU3iYwrOKj2EHCJhBID0+gjau+pTmjB9Mt18204wm0QYIuCUAgYXBEXICn7/5EW1bs5GmTZ1OUVKie2SUiyLYE3gd/GXCLvYUHluJvIY9gVfF3odX1sbehYccqJD7DgaAgJUIFCS206oVy+msCUPp1gXTrWQabHEgAQgsBzrdal1e8c4i2rJqA2WOmUaphQXKFN4JLqBauqihBS+Btpq/YA8IWJVAZlcZbfhqC507ZQTdfNEUq5oJuxxCAALLIY62cjdXLVxMm1aso84hY2hv8jArmwrbQAAELEyg5dhmOl5aThdOG0nfuWCyhS2FaU4gAIHlBC9bvI+rP1hKXy1bTXEDBlJJr4l0oh5LH1jcZTAPBCxHIDvJReuWL1bsunTmGLru3AmWsxEGOYsABJaz/G3J3q5b9DltWLJSEVgn8kaw5RHiLWknjAIBELAugdy4FlrzxSrFwMtmj6Vr54+3rrGwzBEEILAc4WZrd5KLKy6yuMDa2J5CUdmDrW0wrAMBELAcgYiaw7R/317FrmvOGk+XzxlrORthkLMIQGA5y9+W7O2WletpxbufKALr3QO1NH76XKpoQHK7JZ0Fo0DAogSObF1F7a1sbRa23XjhFDp/6giLWgqznEIAAsspnrZwP3d9uZk+/fd73QJr0qQpVNoaZ2GLYRoIgICVCKRHt9DGtSenB/l2x+UzafY4RMKt5CMn2gKB5USvW6zPB7btpo+ee71bYPXr24coY4DFrIQ5IAACViXQVbGfDh462G3ej6+dS1NG9bOqubDLIQQgsBziaCt389i+Q/Tu0y91Cyxu62lT5lJNM6YJrew32AYCViCQmxRJa5Yv6WHKg989l04bVGgF82CDgwlAYDnY+VbpetmxEnr9sWd6CKzJU6dSSVOsVUyEHSAAAhYlUBhTRyvXrO9h3SO3XkSDe+dY1GKY5RQCEFhO8bSF+1lbUUUv/f7/egisgvx8is3HoqMWdhtMA4GQE0hPiKKS3evp+ImqHrY8efdlVJSTFnL7YICzCUBgOdv/luh9c2MTPfvAn3oILG7YlOkzqbiBvdAZGwiAAAhoEBiY3kmLP112yjfP3H81ZaUmghkIhJQABFZI8aNxTqCzs5Oe/vFDpwisAX37UmdGf0ACARAAAU0CcbX7acfeg6d89+qD11ECe0k8NhAIJQEIrFDSR9vdBF5mU4QtaZnKOljyNmXGmVRcHwFSIAACINCDQO9Uos8/W6pJ5d0/3AhaIBByAhBYIXcBDOAEPn7+DTre1HGKwBoxdAg1JuBpIIwSEACBngSSm4/T5u07T8EyuFcOPXLbRcAFAiEnAIEVchfAAE5g7cef07aDJacILP7dlJlzqbgOSzZgpIAACJwk0Dctkj5b2nNpBsHm3MnD6eaLpwIVCIScAARWyF0AAziB3Ru30sp12zQF1rgxo6jSlQ1QIAACIKAQyO4opnWbdmjSuPPyWXTmuEEgBQIhJwCBFXIXwABOoOxoMb33/nJNgcW/nzRjLpXWI4qF0QICgRDYuXUTLVv8oVJFTl4BnXPx5RQfHx9IlabvOyovmhZ+uMhtu0/+iC3RkI0lGkx3DBo8hQAEFgaFJQi0t7XRC8+85VZgTRg3lsq60i1hK4wAATsSKD56mN59/WWaNe9c6jNgMH30zn+Ubsgiq6qygj546zUaNGQ4TZw+y3LdTIl3UWrzMVr+5XZN2zJSEulfP73acnbDIGcSgMBypt8t2evnX3iP3tpW4ta2qTNm0/F6S5oOo0BAkwC/cVi25CPau3ObW0Jc8AwdOYbk6JIoPHDoCJo19xyKio72SFiIJ7mQOkK1dsUy+mrDarrosmsoOze/2y7+e35RbxLias7Z5yu/W3GbUBRNry10H72aMLwP/fS6s6xoOmxyIAEILAc63apdfunNpfT6un1uzetTVEAJBcOpuR1ThVb1IezqScCbwEpKTqXzLr2CSo8fVabuhKBqa29XIkwnSo57ncoT4koIquioqG7xJOpPz8gkTwIrLiFRiVxZWVwVpsVQ7eEttHnvMbfD7Mq5p9NV88ZhGIKAJQhAYFnCDTCCE/hgxWb6+/trPcKYOnECHW9LAjAQsAUBLrBWL19KI8eOJy5y5I0Lo8MH9itTcSJ6JUedhCDi+4gok1anhcCSxZQcDRMRMndThJOnn0mffvy+pcUV7/eglCb6ZNlqj37/2fXz6Yxh1oy+2WLAwkhDCUBgGYoTlQVCoKquia7/zUteq5h55lw6XIMolldQKBByAlxg7di2iYaNGNNjms+T8BJGC4ElCye9HZIFlizO1EnuQlzNmDOfdrNpTDGVOXb8ZEvlYPVOi6JVny+h9g7Px/1zP7uG0pMT9GJCORAIKgEIrKDiReW+EvjJUwtpx8FSj7sNG9iXIjIHUlMbRJavfFHeGgTk6JWnqBT/zlexI3Kp6utquqcctXK4RDkhrkqOHe0xXSkiX6EmFhUZQfGNR9iiors9mjJ+aG/6+bfnh9pctA8C3QQgsDAYLEXg3RVb6Nn313i1afb0KXSgIc5rORQAAasR8BS9ampq6s690pvgLvon53t5W4KBi6vPFr1PZ84/X9md51/lFRYpCfV1dbU9fveWYB9svgOSW2jJ56u8NsMXF+WLjGIDAasQgMCyiidgh0LgRFU93fj7V73SiImOomkzZ9OBynavZVEABKxEgE/T8Y0/OShvfErw2NFDfq1NxevcsGaVEoFS53qp+y6LK15WRLKsKLAGZ0cr7xtsbm3z6MIoVyQ9dc8VlJOO/EwrjXWn2wKB5fQRYMH+/+zvH9CWfce9WjZuxCBqSuqDqUKvpFDAKgR4hGrVssU0dda87gU+vT1pyG0X04Tycgwit0pOhtfqpxwJU4srXl60b7UpwuzkaOoo30dfbtvr1X2TRval+745z2s5FAABMwlAYJlJG23pIvDO8s30rw88P00oKpo1dSIdakrUVS8KgUCoCWhFr8wUWCdKiykjI+uUdbXUNvia9xUMrsPSmunDpV/oqvq2b8ygeWcM0VUWhUDALAIQWGaRRju6CRwvq6FbHj25yrSebe7sM2lfdYSeoigDAiEjoBW9CpkxFm94cAbRoiVLdVkZFxNFT7PpwfQUPD2oCxgKmUYAAss01GjIFwIPPvsxbdx1RNcuyQlxdPrkGXS4CvlYuoChUEgI8Km81PT0U3KvQmKMhRstZEsybPziM2ps9px3JbowbUx/uufqORbuEUxzKgEILKd63uL9/njNDnrq7ZW6rRzavxclFgylysYO3fugIAiYRYDnTq1e8ZlfCexm2WiFdmKjIqmxeCcdPnJUtzl3XTGLZp0+SHd5FAQBswhAYJlFGu34RKC1rZ3ufPxtOlZWrXu/yePHUElnz9Wyde+MgiAAAiEnkNBSTNu27dBtR3pyPP31h98gHsXGBgJWIwCBZTWPwJ5uAq8v/YpeWrTBJyJzZk6j/XUxPu2DwiAAAqEnkBddR6vXrvfJkMtmj6Vr54/3aR8UBgGzCEBgmUUa7fhMoKKmge56/C2qaWj2ad85c+fS/kqs8u4TNBQGgRASGJUTSQs/XuKTBXEx0fTYnZdSfmaKT/uhMAiYRQACyyzSaMcvAs+x5RreZss2+LIVZKVT35FnUHEtkt594YayIBAKApP7J9Erbyz0uenzp4ygGy+a4vN+2AEEzCIAgWUWabTjF4HDpVV0x2NvUmdnl0/7FxbkUW6/UVTVhKR3n8ChMAiYSGBQTjx98vEHfrX459svof6FWX7ti51AwAwCEFhmUEYbARH46xvLacn6XT7XkZeXS3n9R1FNM6YLfYaHHUAgyAQSY120bc1i6vLt3kmxas74wXT7ZTODbCGqB4HACEBgBcYPe5tAYNuBErr/6ff8aikrK4vyB51G9S0QWX4BxE4gECQChzavoM52fWtdqU146HsX0PB+eUGyDNWCgDEEILCM4Yhagkzgdy8sprXbDvrVSlpaOhUNG0cNEFl+8cNOIGA0gWM71lFrU71f1U4d3Z/uvQYLi/oFDzuZSgACy1TcaMxfApvZy59/zl4C7e+WkpxEhcMnUXMbIln+MsR+IGAEgeM7N1BLY63fVf3ihrNp3JBefu+PHUHALAIQWGaRRjsBE3jho3X05rJNftcTFxdHfUZNpdYOP5I+/G4VO4IACHACUZERdHDLF9TW0uQ3kNnjBtMdlyP3ym+A2NFUAhBYpuJGY4EQaGppo/tYLtaB4xV+VxMVFUV9xswgHx9K9Ls97AgCIECUnhBFX6/5zO+cK84wKy2Jfnfz+ZSbkQykIGALAhBYtnATjBQEVm89QL9/0bcFCU+lF0FDzpiNSBaGFQiYQKAoLYZWLF3EWgoscnzbN2bQvDOGmGAxmgABYwhAYBnDEbWYSODJN1fQJ+t2Btzi5JlzqaQOOVkBg0QFIOCGQL+MKFq65JOA+cw4bSDdfdWZAdeDCkDATAIQWGbSRluGEDhRVU8//dt7xD8D3WbPmkUHaiMDrQb7gwAIqAj0S4ugpUs/DZhLGnuh82/Z1GBRdlrAdaECEDCTAASWmbTRlmEEeASLR7KM2GZNnUCHmpKMqAp1gAAIMAK9Etto+Qpjjs/vXTyVzpk8HFxBwHYEILBs5zIYLAj84aVP6Yst+w0BMn7MSKpw5RhSFyoBAacSSIiJpJSOSlq9fqMhCKaM6kc/vnauIXWhEhAwmwAEltnE0Z5hBA4WV9KDz35ElbWNhtTZv08vSikcglfrGEITlTiNQGFqFFUf20dbd+8zpOtJ8bHK1GDf/AxD6kMlIGA2AQgss4mjPUMJrNy8nx55OfA8D2FUakoqDRl9OpU1RhhqJyoDgXAmMDAjkrZ8vZ5KymsM6yZ/1yB/5yA2ELArAQgsu3oOdncTeG3JRnpl8ZeGEYmMjKTRp0+kms54w+pERSAQrgT6JTbT0hVfGNq9q+eNoyvmnm5onagMBMwmAIFlNnG0FxQCf3x1KS3/2pipCWHgwEGDKS6jiBr8ex9tUPqJSkHAKgQy4l3UVn2YNm/bZahJ8yYMpdsWTDe0TlQGAqEgAIEVCupo03AC1fVN9OAzH9P+4+WG1h0dG09jx42nsuZoQ+tFZSBgZwJ5CR20ddOXVFcX+FIpMofeeen02B0LyMVeq4MNBOxOAALL7h6E/d0Etu4vZknvH1NrW7vhVMaMGU3t8TnU2IqFSQ2HiwptQ4ALn8SOatr0lXFT8nLn//7jK/EqHNuMBhjqjQAEljdC+N5WBBat3UH/99bKoNicnZ1Fg4eNpuPG3rQHxVZUCgJGE8hnS8Xt372dSkpKjK5aqe9337uARvTLC0rdqBQEQkEAAisU1NFmUAk8895qWrhya9DamDxhPNVEpFJTW2DvVguagagYBAwkkBLnooR2trbVuuBErbip1507gS6dOcZAq1EVCISeAARW6H0AC4JA4JFXPqWVm4xZhFTLvMKCfOrVfwiVNuI1O0FwH6q0CIHeKV10eO9OOnC0OGgWnT6kFz1ww9lBqx8Vg0CoCEBghYo82g06gcdeW0afbdwT1HZGjRhOiZkFVFqP3KyggkblphLIiI9gTwgWsycEtwe13ZH985XFRLGBQDgSgMAKR6+iT90EnnhjOS1eb+xj5Fp4p0w6g1qj06miwfgEe7gTBMwkkB5ZT19/tZE6O4I7liGuzPQq2goFAQisUFBHm6YS+Ovry2nJhuCLrOyMVBo1ajSVtsSxpw07TO0jGgOBQAmkRbfTgb07qLqiLNCqvO4PceUVEQqEAQEIrDBwIrrgncCf/v0Zff7VXu8FDSgxfFAf6t1vEO0qx7ShAThRRZAJZMV3UenRA3T40MEgt3SyeogrUzCjEQsQgMCygBNggjkEHnpxMa3Zas5FhPdo2vjRlJiRT7vLsRS8OR5GK74QyE2KoJoTx2jHzp2+7BZQWYirgPBhZ5sRgMCymcNgbmAE+EKkG3cdCawSH/eePH4MJaTl0v7K4Oa0+GgWijuUQE5iBDVUFdPWrcFNYFfjhbhy6IBzcLchsBzsfKd2/Rf/+JA27T1mevcnjxtFSSyitbcCQst0+GiQMtmTgY1MWG3fbq6w4ughrjAAnUgAAsuJXkef2WrvK2jRWvOmRmTkE8cOp/ScItpd1k5YqhSDMdgE0uOYsKo8Tjt37gh2U5r1Tx3dn+69Zk5I2kajIBBKAhBYoaSPtkNK4M1lm+iFj9aFzIYzRg+hrLzedKC6k1raIbVC5ogwbTg/qYvKS47S7t3BXQvOE74Fs8bQt86ZEKaE0S0Q8EwAAgsjxNEEVm3eTw+//GlIGYwbMZByC3vTkToX1bdgeYeQOsPmjSfERFJOfDsdPXiA9hw4FNLefP/S6TR/4tCQ2oDGQSCUBCCwQkkfbVuCwL5j5fTwS0uopLIupPb0Lcqlvv0GUKsriYprkacVUmfYrPGsJBfFtNXS3j17qbS8IqTWJ8XHKlOCYwYVhtQONA4CoSYAgRVqD6B9SxCob2phIuvTkCS/qwFER7lo3JgRlJieQ0driVrbsZ6WJQaJBY3ITeyi+spS2hrkV9ro7fqAwiy699o5lJeRoncXlAOBsCUAgRW2rkXH/CEQyuR3LXsH9S2kvn37U2NEAh2vwXpa/vg03PZJjYukmI4GZWHQkpLgvYTZV25IZveVGMqHOwEIrHD3MPrnM4F3V2yhFz9eT23t1smH4tMup40axtbTyqZD1V2IavnsVXvvkBbvIv4qm4oy/gJm/tonaz0UgWR2e48vWB8cAhBYweGKWm1OYPvBEnqJiaxtB0os15OBffIpr6APtUYlUVkDpg8t5yCDDEqJc1F2PHvCtK6Kdu3dSycq2XyxxbbC7FS6dv4ZNGVUP4tZBnNAIPQEILBC7wNYYFECPILFI1k8omXVLTcnm/r06k3RialU3hRJrR0QXFb1lR67+FOAGTHt1FBTQXv37aXa+iY9u4WkzJzxgxVxlZGSEJL20SgIWJ0ABJbVPQT7Qk5g5ab9itAqsWAEQYaTEJ9Agwb2o5T0LGrojKGqRutMcYbciRY2IJ1N/8VSC1VXnaBdu/dSZ7u1nyBNT06ga84aR/MmYAkGCw8rmGYBAhBYFnACTLA+gdKqOmVRUi627LINGdifcnLzqDUynk40WCtnxy4Mg2FnCktSz06IoNbGGjpy7BgdOGT+a5v87dfkkf0UcdUrN93fKrAfCDiGAASWY1yNjhpBwIoJ8Hr6lZSSSr0KCyglLYO6XHFU2UzU0QnRpYddoGViorig6qTI1gaqLC+jPQcPU0urtaNU6j7HsKVDrj5rPF0yc3SgOLA/CDiGAASWY1yNjhpFgCfAv7ZkI329xz6Rh1MumLGxNKBPL8rMziZXbBLVtkRQdZO9LvpG+dPoemKjIyk1posiWuqpsqKU9uw/RF1d9hWzowcWsKjVeBraJ9doVKgPBMKaAARWWLsXnQsmgY9Wb6d3lm8O+QrwRvQxIiKChg3oRYUFhRQRm0AN7S627hYElze2ibEuymGrqMdFssT02mo6fOw4HTh83Ntutvg+LSmeLmYRq0tmIGplC4fBSMsRgMCynEtgkJ0IVNU1MpG1RRFa4bbFRkdRn6I8ys7OosSkFIqIiqOmjkgqq2+n5jbnPa2YGBNBydFdFNnRTM0NtVRZWU5Hjp+g9jB8cvPsScMUYZWXiRXZw+24Rn/MIwCBZR5rtBTGBHYcLFVE1pptB8O4lye7lpOeRL3zcykrK4MSEpOp0xVDda3EnlrsZD/2jXrxqb0kJqLY8lMU0dlKLc3N1FBfTxXV1VRWVk4dbS1h79sxAwuVPKuxg4vCvq/oIAgEmwAEVrAJo35HEVj65W56+/PNdLi0ylH9Fp3NSEmk1JQUSklJpsT4eIpJiCdXVAxFuqKprSuS2lgErLGti2qbO6jThLwknmAe44qgqMgucrHVzyOIJZt3tTGx1EptLc3U1NRAtbV1VFlVTa2tTCU6dMvNSKaLWcTq3MnDHUoA3QYB4wlAYBnPFDU6nEBjc6sybfg2i2i1ttk3ohNMN/IXWsczARYXF0/RLOE+JiqKotjf+N+VTxf/jCJXZCQTaOw79nsHE2Rt7MXX7R1dyrRcZ2cHdXS0U3tbG7W3t7Hv2ploamVCqZn9tFFTSwu1gb9XN140fZQSteLrW2EDARAwjgAElnEsURMI9CCw/3gFLVq7gxav28WWRHBezhKGg7UJTBjeR4lajeiXZ21DYR0I2JQABJZNHQez7UPgYHElLV6/kz5hQgsRLfv4LVwtnTSiL53FVmEfN7RXuHYR/QIBSxCAwLKEG2CEEwgcPVHNRNZOJrZ2EZ9GxAYCZhKYNro/e73NEDptEBLYzeSOtpxLAALLub5Hz0NEoLiilk0bnoxo1TWyJdWxgUAQCcwcO5DmnTGERg0oCGIrqBoEQEBNAAILYwIEQkSgrKqePmFThzxHi6+nhQ0EjCQwe9xgNhU4hIb1RY6VkVxRFwjoJQCBpZcUyoFAkAhU1jbSsq/20KrN+2nv0fIgtYJqnUAgPjaapo8ZoEwFDu6V44Quo48gYFkCEFiWdQ0McyKBtdsP0cpN+2jFpv22fn+dE30Xyj7z9wXy5PVJI/tSJluLDBsIgEDoCUBghd4HsAAETiFwhCXE84jWCia2eHI8NhBQEyjISu0WVUN6I1qFEQICViMAgWU1j8AeEJAIdLHFNXk0i0e1eHQLm7MJ8IVYJ7MolYhW8YVYsYEACFiTAASWNf0Cq0DgFAL7jlV0C61jZYhqOWmIDGeLgU7+7xRgTnqyk7qOvoKAbQlAYNnWdTDcyQS27i+mzXuP0aa9x2nnoVInowjbvg/tk0unD+nFXrxciIT1sPUyOhbOBCCwwtm76JsjCPAXS2/aw8XWMSa6jlML3r9nW7+P7J/fLar6F2TZth8wHARAgAgCC6MABMKIQFVd08nIFhdc+45ReXVDGPUuPLsyZlAhjWWrq/NoVZ+89PDsJHoFAg4kAIHlQKejy84g0N7RSVv2Hafdh0/QLvaz7UAJNbe2OaPzFu5lSmIcDSrKZlN/J0VVYXaqha2FaSAAAv4SgMDylxz2AwGbEeBTh1xo7WI5W9sPliriq629w2a9sJ+5RTlpxPOpBhRk0gAmrAYUZlKUy2W/jsBiEAABnwhAYPmEC4VBIHwItHd0sOhWmRLZ4tOKXHB1hU/3QtITvmzCsL65iqAazNam4qIqKy0pJLagURAAgdASgMAKLX+0DgKWIcCW3KKt+4/TwZJKOlTMfkqq6GBxBbUiyqXpIy6m+uRlUJ/8dOqXn0nD2Tv/BrIIVUSEZVwKQ0AABEJIAAIrhPDRNAjYgcDx8homtCr/+1OhCLDSyjo7mG6YjXkZKYqQUgQV++nLfvjUHzYQAAEQcEcAAgtjAwRAwGcCTS1tSnSLC68SJrb4C6ur6tgP+6xkn43NrT7XGeodEuNjKD05gdKS4qlv/kkhJX7iYqJCbR7aBwEQsBkBCCybOQzmgoAdCPCEeiG2+CcXXydFWJPyfy7AWts6lDW7WlrZD/9kP0Yn3Ue5Ik+KpuR45TOdfabxTyaixN8z2MuR+d/5a2iwgQAIgIBRBCCwjCKJekAABAImwN+92EN0MfHFc8C4CCOW28QFkyuC/bBP/v/IyIiTf+O/R7p6/s6/R0JUwD5BBSAAAv4RgMDyjxv2AgEQAAEQAAEQAAG3BCCwMDhAAARAAARAAARAwGACEFgGA0V1IAACIAACIAACIACBhTEAAiAAAiAAAiAAAgYTgMAyGCiqAwEQAAEQAAEQAAEILIwBEAABEAABEAABEDCYAASWwUBRHQiAAAiAAAiAAAhAYGEMgAAIgAAIgAAIgIDBBCCwDAaK6kAABEAABEAABEAAAgtjAARAAARAAARAAAQMJgCBZTBQVAcCIAACIAACIAACEFgYAyAAAiAAAiAAAiBgMAEILIOBojoQAAEQAAEQAAEQgMDCGAABEAABEAABEAABgwlAYBkMFNWBAAiAAAiAAAiAAAQWxgAIgAAIgAAIgAAIGEwAAstgoKgOBEAABEAABEAABCCwMAZAAARAAARAAARAwGACEFgGA0V1IAACIAACIAACIACBhTEAAiAAAiAAAiAAAgYTgMAyGCiqAwEQAAEQAAEQAAEILIwBEAABEAABEAABEDCYAASWwUBRHQiAAAiAAAiAAAhAYGEMgAAIgAAIgAAIgIDBBCCwDAaK6kAABEAABEAABEAAAgtjAARAAARAAARAAAQMJgCBZTBQVAcCIAACIAACIAACEFgYAyAAAiAAAiAAAiBgMAEILIOBojoQAAEQAAEQAAEQgMDCGAABEAABEAABEAABgwlAYBkMFNWBAAiAAAiAAAiAAAQWxgAIgAAIgAAIgAAIGEwAAstgoKgOBEAABEAABEAABCCwMAZAAARAAARAAARAwGACEFgGA0V1IAACIAACIACrWPDfAAAA8klEQVQCIACBhTEAAiAAAiAAAiAAAgYTgMAyGCiqAwEQAAEQAAEQAAEILIwBEAABEAABEAABEDCYAASWwUBRHQiAAAiAAAiAAAhAYGEMgAAIgAAIgAAIgIDBBCCwDAaK6kAABEAABEAABEAAAgtjAARAAARAAARAAAQMJgCBZTBQVAcCIAACIAACIAACEFgYAyAAAiAAAiAAAiBgMAEILIOBojoQAAEQAAEQAAEQgMDCGAABEAABEAABEAABgwlAYBkMFNWBAAiAAAiAAAiAAAQWxgAIgAAIgAAIgAAIGEwAAstgoKgOBEAABEAABEAABP4fd1jt4clqPV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07108353"/>
              </p:ext>
            </p:extLst>
          </p:nvPr>
        </p:nvGraphicFramePr>
        <p:xfrm>
          <a:off x="925689" y="1808017"/>
          <a:ext cx="7044267" cy="420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21682" y="5706584"/>
            <a:ext cx="4000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2A2EE2"/>
                </a:solidFill>
              </a:rPr>
              <a:t>წყარო: </a:t>
            </a:r>
            <a:r>
              <a:rPr lang="en-US" dirty="0" smtClean="0">
                <a:solidFill>
                  <a:schemeClr val="tx1"/>
                </a:solidFill>
              </a:rPr>
              <a:t>Death Registry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6993" y="3547630"/>
            <a:ext cx="73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10.5%</a:t>
            </a:r>
            <a:endParaRPr lang="en-US" sz="1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4838" y="3103414"/>
            <a:ext cx="569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8%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2338" y="2764384"/>
            <a:ext cx="676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17,2%</a:t>
            </a:r>
            <a:endParaRPr lang="en-US" sz="1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3616" y="2549416"/>
            <a:ext cx="630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2,,2%</a:t>
            </a:r>
            <a:endParaRPr lang="en-US" sz="1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9592" y="0"/>
            <a:ext cx="496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შედეგის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  <a:alpha val="95000"/>
              </a:schemeClr>
            </a:gs>
            <a:gs pos="4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9592" y="0"/>
            <a:ext cx="496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შედეგის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hape 354"/>
          <p:cNvSpPr txBox="1">
            <a:spLocks/>
          </p:cNvSpPr>
          <p:nvPr/>
        </p:nvSpPr>
        <p:spPr>
          <a:xfrm>
            <a:off x="1591734" y="416657"/>
            <a:ext cx="7552266" cy="430857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ka-GE" sz="1600" i="1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ადრეული ნეონატალური სიკვდილობა</a:t>
            </a:r>
            <a:endParaRPr lang="ka-GE" sz="1600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649469806"/>
              </p:ext>
            </p:extLst>
          </p:nvPr>
        </p:nvGraphicFramePr>
        <p:xfrm>
          <a:off x="135874" y="1176661"/>
          <a:ext cx="8192878" cy="4353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62699" y="1454227"/>
            <a:ext cx="600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58%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9884" y="3059591"/>
            <a:ext cx="550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23%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0895" y="3734718"/>
            <a:ext cx="473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7%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7758" y="5680067"/>
            <a:ext cx="235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dirty="0">
                <a:solidFill>
                  <a:schemeClr val="tx1"/>
                </a:solidFill>
              </a:rPr>
              <a:t>წყარო</a:t>
            </a:r>
            <a:r>
              <a:rPr lang="ka-GE" dirty="0">
                <a:solidFill>
                  <a:schemeClr val="tx1"/>
                </a:solidFill>
              </a:rPr>
              <a:t>: </a:t>
            </a:r>
            <a:r>
              <a:rPr lang="ka-GE" sz="1050" dirty="0">
                <a:solidFill>
                  <a:schemeClr val="tx1"/>
                </a:solidFill>
              </a:rPr>
              <a:t>დაბადების რეგისტრი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87057" y="847514"/>
            <a:ext cx="5971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b="1" dirty="0">
                <a:solidFill>
                  <a:srgbClr val="33AB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ICD 10-ის კოდებით ხშირი </a:t>
            </a:r>
            <a:r>
              <a:rPr lang="ka-GE" sz="2400" b="1" dirty="0" smtClean="0">
                <a:solidFill>
                  <a:srgbClr val="33AB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დიაგნოზები:</a:t>
            </a:r>
            <a:endParaRPr lang="en-US" sz="2400" b="1" dirty="0">
              <a:solidFill>
                <a:srgbClr val="33AB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  <a:alpha val="95000"/>
              </a:schemeClr>
            </a:gs>
            <a:gs pos="36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11782528"/>
              </p:ext>
            </p:extLst>
          </p:nvPr>
        </p:nvGraphicFramePr>
        <p:xfrm>
          <a:off x="-1" y="495759"/>
          <a:ext cx="9033831" cy="554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2150383" y="4988742"/>
            <a:ext cx="700892" cy="10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282584" y="4591565"/>
            <a:ext cx="700892" cy="10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282584" y="4169313"/>
            <a:ext cx="700892" cy="10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851275" y="2339851"/>
            <a:ext cx="700892" cy="10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80472" y="6550223"/>
            <a:ext cx="4902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2A2EE2"/>
                </a:solidFill>
              </a:rPr>
              <a:t>წყარო:</a:t>
            </a:r>
            <a:r>
              <a:rPr lang="en-US" sz="1100" dirty="0">
                <a:solidFill>
                  <a:schemeClr val="tx1"/>
                </a:solidFill>
              </a:rPr>
              <a:t>UNICEF GLOBAL </a:t>
            </a:r>
            <a:r>
              <a:rPr lang="en-US" sz="1100" dirty="0" smtClean="0">
                <a:solidFill>
                  <a:schemeClr val="tx1"/>
                </a:solidFill>
              </a:rPr>
              <a:t>DATABASES</a:t>
            </a:r>
            <a:r>
              <a:rPr lang="ka-GE" sz="1100" dirty="0" smtClean="0">
                <a:solidFill>
                  <a:schemeClr val="tx1"/>
                </a:solidFill>
              </a:rPr>
              <a:t>-</a:t>
            </a:r>
            <a:r>
              <a:rPr lang="en-US" sz="1100" dirty="0">
                <a:solidFill>
                  <a:schemeClr val="tx1"/>
                </a:solidFill>
              </a:rPr>
              <a:t>Child Mortality Estimates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51661" y="0"/>
            <a:ext cx="4682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ნეონატალური სიკვდილობის ტენდენცია მსოფლიოში</a:t>
            </a:r>
            <a:endParaRPr lang="en-US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0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3258" y="975519"/>
            <a:ext cx="8890612" cy="4351662"/>
          </a:xfrm>
          <a:prstGeom prst="roundRect">
            <a:avLst/>
          </a:prstGeom>
          <a:effectLst>
            <a:outerShdw blurRad="304800" dist="38100" dir="4800000" sx="74000" sy="74000" algn="tl" rotWithShape="0">
              <a:prstClr val="black">
                <a:alpha val="7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90875" y="1231200"/>
            <a:ext cx="8229600" cy="3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33AB94"/>
              </a:buClr>
              <a:buSzPts val="2400"/>
              <a:buFont typeface="Calibri" panose="020F0502020204030204" pitchFamily="34" charset="0"/>
              <a:buChar char="•"/>
            </a:pPr>
            <a:r>
              <a:rPr lang="ka-GE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პერინატალური რეგიონალიზაციის პროგრამის ფარგლებში 106 დაწესებულებიდან დონე მიენიჭა 82 დაწესებულებას;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33AB94"/>
              </a:buClr>
              <a:buSzPts val="2400"/>
              <a:buFont typeface="Calibri" panose="020F0502020204030204" pitchFamily="34" charset="0"/>
              <a:buChar char="•"/>
            </a:pPr>
            <a:r>
              <a:rPr lang="ka-GE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დაწესებულებების </a:t>
            </a:r>
            <a:r>
              <a:rPr lang="ka-GE" sz="2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100%-მა გააძლიერა ადამიანური </a:t>
            </a:r>
            <a:r>
              <a:rPr lang="ka-GE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რესურსი; </a:t>
            </a:r>
            <a:endParaRPr sz="2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33AB94"/>
              </a:buClr>
              <a:buSzPts val="2400"/>
              <a:buFont typeface="Calibri" panose="020F0502020204030204" pitchFamily="34" charset="0"/>
              <a:buChar char="•"/>
            </a:pPr>
            <a:r>
              <a:rPr lang="ka-GE" sz="2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დაწესებულებებში გაუმჯობესდა ინფრასტრუქტურა, აღჭურვილობა, </a:t>
            </a:r>
            <a:r>
              <a:rPr lang="ka-GE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ლაბორატორიული და რადიოლოგიური  კვლევის სიმძლავრეები და </a:t>
            </a:r>
            <a:r>
              <a:rPr lang="ka-GE" sz="2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შესაბამისობაში </a:t>
            </a:r>
            <a:r>
              <a:rPr lang="ka-GE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მოვიდა  </a:t>
            </a:r>
            <a:r>
              <a:rPr lang="ka-GE" sz="2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პერინატალური მოვლის დონის </a:t>
            </a:r>
            <a:r>
              <a:rPr lang="ka-GE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მოთხოვნებთან;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33AB94"/>
              </a:buClr>
              <a:buSzPts val="2400"/>
              <a:buFont typeface="Calibri" panose="020F0502020204030204" pitchFamily="34" charset="0"/>
              <a:buChar char="•"/>
            </a:pPr>
            <a:r>
              <a:rPr lang="ka-GE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მინისტრის ბრძანების შესაბამისად შემუშავებული განრიგით მიმდინარეობს დონის გადამოწმება.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33AB94"/>
              </a:buClr>
              <a:buSzPts val="2400"/>
              <a:buFont typeface="Calibri" panose="020F0502020204030204" pitchFamily="34" charset="0"/>
              <a:buChar char="•"/>
            </a:pPr>
            <a:endParaRPr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3220600" y="-9147"/>
            <a:ext cx="570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სტრუქტურული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7B980BD-C5C7-46DD-9701-C4D43C26A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844936"/>
              </p:ext>
            </p:extLst>
          </p:nvPr>
        </p:nvGraphicFramePr>
        <p:xfrm>
          <a:off x="1145219" y="1396999"/>
          <a:ext cx="6853561" cy="428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hape 239">
            <a:extLst>
              <a:ext uri="{FF2B5EF4-FFF2-40B4-BE49-F238E27FC236}">
                <a16:creationId xmlns:a16="http://schemas.microsoft.com/office/drawing/2014/main" id="{136DE6CB-B825-48B9-8B94-C839B4FBE8FB}"/>
              </a:ext>
            </a:extLst>
          </p:cNvPr>
          <p:cNvSpPr txBox="1">
            <a:spLocks/>
          </p:cNvSpPr>
          <p:nvPr/>
        </p:nvSpPr>
        <p:spPr>
          <a:xfrm>
            <a:off x="1608463" y="500922"/>
            <a:ext cx="7535537" cy="492412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ka-GE" sz="20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დედათა სიკვდილიანობა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1F24D-4F36-4B4F-8715-37AAC9CBC9D6}"/>
              </a:ext>
            </a:extLst>
          </p:cNvPr>
          <p:cNvSpPr txBox="1"/>
          <p:nvPr/>
        </p:nvSpPr>
        <p:spPr>
          <a:xfrm>
            <a:off x="8196937" y="6451898"/>
            <a:ext cx="71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NCDC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9592" y="0"/>
            <a:ext cx="496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შედეგის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8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0" y="2236565"/>
            <a:ext cx="9144000" cy="738633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pPr indent="-431800" algn="ct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ka-GE" sz="28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   </a:t>
            </a:r>
            <a:r>
              <a:rPr lang="ka-GE" sz="2800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   </a:t>
            </a:r>
            <a:r>
              <a:rPr lang="ka-GE" sz="3200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მა</a:t>
            </a:r>
            <a:r>
              <a:rPr lang="ka-GE" sz="3600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დლობა</a:t>
            </a:r>
            <a:r>
              <a:rPr lang="ka-GE" sz="2800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ka-GE" sz="3200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ყურადღებისათვის</a:t>
            </a:r>
            <a:r>
              <a:rPr lang="ka-GE" sz="32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!</a:t>
            </a:r>
            <a:endParaRPr sz="3200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838944" y="327125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a-GE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პერინატალური სერვისის დონეები</a:t>
            </a:r>
            <a:endParaRPr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3849359" y="3780681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01C7F"/>
              </a:solidFill>
            </a:endParaRPr>
          </a:p>
        </p:txBody>
      </p:sp>
      <p:grpSp>
        <p:nvGrpSpPr>
          <p:cNvPr id="208" name="Shape 208"/>
          <p:cNvGrpSpPr/>
          <p:nvPr/>
        </p:nvGrpSpPr>
        <p:grpSpPr>
          <a:xfrm>
            <a:off x="207978" y="1332016"/>
            <a:ext cx="2577050" cy="2331686"/>
            <a:chOff x="2991282" y="1153325"/>
            <a:chExt cx="3514799" cy="3252003"/>
          </a:xfrm>
        </p:grpSpPr>
        <p:sp>
          <p:nvSpPr>
            <p:cNvPr id="209" name="Shape 209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0" t="0" r="0" b="0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210" name="Shape 210"/>
            <p:cNvSpPr/>
            <p:nvPr/>
          </p:nvSpPr>
          <p:spPr>
            <a:xfrm>
              <a:off x="2991282" y="3020977"/>
              <a:ext cx="1758228" cy="1384350"/>
            </a:xfrm>
            <a:custGeom>
              <a:avLst/>
              <a:gdLst/>
              <a:ahLst/>
              <a:cxnLst/>
              <a:rect l="0" t="0" r="0" b="0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</p:sp>
        <p:sp>
          <p:nvSpPr>
            <p:cNvPr id="211" name="Shape 211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0" t="0" r="0" b="0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</p:sp>
        <p:sp>
          <p:nvSpPr>
            <p:cNvPr id="212" name="Shape 212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0" t="0" r="0" b="0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213" name="Shape 213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0" t="0" r="0" b="0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</p:sp>
        <p:sp>
          <p:nvSpPr>
            <p:cNvPr id="214" name="Shape 214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0" t="0" r="0" b="0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</p:sp>
        <p:sp>
          <p:nvSpPr>
            <p:cNvPr id="215" name="Shape 215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0" t="0" r="0" b="0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D9EAD3"/>
            </a:solidFill>
            <a:ln>
              <a:noFill/>
            </a:ln>
          </p:spPr>
        </p:sp>
        <p:sp>
          <p:nvSpPr>
            <p:cNvPr id="216" name="Shape 216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0" t="0" r="0" b="0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D9EAD3"/>
            </a:solidFill>
            <a:ln>
              <a:noFill/>
            </a:ln>
          </p:spPr>
        </p:sp>
      </p:grpSp>
      <p:sp>
        <p:nvSpPr>
          <p:cNvPr id="217" name="Shape 217"/>
          <p:cNvSpPr txBox="1"/>
          <p:nvPr/>
        </p:nvSpPr>
        <p:spPr>
          <a:xfrm>
            <a:off x="1084803" y="1621731"/>
            <a:ext cx="5124514" cy="571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a-GE" b="1" dirty="0"/>
              <a:t>III დონე</a:t>
            </a:r>
            <a:endParaRPr b="1" dirty="0"/>
          </a:p>
        </p:txBody>
      </p:sp>
      <p:sp>
        <p:nvSpPr>
          <p:cNvPr id="218" name="Shape 218"/>
          <p:cNvSpPr txBox="1"/>
          <p:nvPr/>
        </p:nvSpPr>
        <p:spPr>
          <a:xfrm>
            <a:off x="1032107" y="3067140"/>
            <a:ext cx="54561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a-GE" b="1" dirty="0"/>
              <a:t>I დონე</a:t>
            </a:r>
            <a:endParaRPr b="1" dirty="0"/>
          </a:p>
        </p:txBody>
      </p:sp>
      <p:sp>
        <p:nvSpPr>
          <p:cNvPr id="219" name="Shape 219"/>
          <p:cNvSpPr txBox="1"/>
          <p:nvPr/>
        </p:nvSpPr>
        <p:spPr>
          <a:xfrm>
            <a:off x="1129575" y="2330775"/>
            <a:ext cx="55650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a-GE" b="1" dirty="0"/>
              <a:t> II დონე</a:t>
            </a:r>
            <a:endParaRPr b="1" dirty="0"/>
          </a:p>
        </p:txBody>
      </p:sp>
      <p:sp>
        <p:nvSpPr>
          <p:cNvPr id="220" name="Shape 220"/>
          <p:cNvSpPr txBox="1"/>
          <p:nvPr/>
        </p:nvSpPr>
        <p:spPr>
          <a:xfrm>
            <a:off x="3220600" y="1332016"/>
            <a:ext cx="5565000" cy="1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a-GE" b="1" i="1" dirty="0">
                <a:solidFill>
                  <a:schemeClr val="accent1">
                    <a:lumMod val="50000"/>
                  </a:schemeClr>
                </a:solidFill>
              </a:rPr>
              <a:t>I (საბაზისო) დონის 23 დაწესებულება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 - დაწესებულება უზრუნველყოფს ფიზიოლოგიურად მიმდინარე ორსულობა/მშობიარობის და ჯანმრთელი დროული ახალშობილის (37 0/7 – 41 0/7 კვირის) მართვას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a-GE" b="1" i="1" dirty="0">
                <a:solidFill>
                  <a:schemeClr val="accent1">
                    <a:lumMod val="50000"/>
                  </a:schemeClr>
                </a:solidFill>
              </a:rPr>
              <a:t>II (სპეციალიზებული) დონის 46 დაწესებულება - </a:t>
            </a:r>
            <a:r>
              <a:rPr lang="ka-GE" i="1" dirty="0">
                <a:solidFill>
                  <a:schemeClr val="accent1">
                    <a:lumMod val="50000"/>
                  </a:schemeClr>
                </a:solidFill>
              </a:rPr>
              <a:t>უზრუნველყოფს მაღალი დონის სამეანო მოვლას როგორც ფიზიოლოგიური, ასევე რისკის მქონე ორსულობისა და მშობიარობის შემთხვევაში და ნეონატალურ მომსახურებას ჯანმრთელი, დღენაკლი (≥34 0/7 კვირის გესტაციური ასაკის) და საშუალო სიმძიმის ახალშობილებისათვის, რომელთა პრობლემები სწრაფად მოგვარებადია.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a-GE" b="1" i="1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II/III დონის  6 დაწესებულება</a:t>
            </a:r>
            <a:endParaRPr b="1" i="1" dirty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 i="1" dirty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ka-GE" b="1" i="1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III (სუბსპეციალიზებული) დონის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ka-GE" b="1" i="1" dirty="0" smtClean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7 </a:t>
            </a:r>
            <a:r>
              <a:rPr lang="ka-GE" b="1" i="1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დაწესებულება </a:t>
            </a:r>
            <a:r>
              <a:rPr lang="ka-GE" sz="1200" dirty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-უზრუნველყოფს მაღალსპეციალიზირებულ სამშობიარო მომსახურებას, განსაზღვრულია ორსულობისა და მშობიარობის მძიმე გართულებებისათვის, III დონის ნეონატოლოგიური დაწესებულება უზრუნველყოფს ინტენსიურ ნეონატალურ მოვლას მძიმე პათოლოგიების მქონე და/ან ძალზე მცირე მასის (&lt;1500 გ) და დაბალი გესტაციური ასაკის (&lt;34 კვირა) ახალშობილებისთვის.</a:t>
            </a:r>
            <a:endParaRPr sz="1200" dirty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0600" y="-9147"/>
            <a:ext cx="570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სტრუქტურული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0" y="2041769"/>
            <a:ext cx="9143999" cy="800189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r>
              <a:rPr lang="ka-GE" sz="40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პროცესიის ინდიკატორები</a:t>
            </a:r>
            <a:endParaRPr sz="4000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2519" y="3190009"/>
            <a:ext cx="5205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i="1" dirty="0" smtClean="0">
                <a:solidFill>
                  <a:srgbClr val="33AB94"/>
                </a:solidFill>
              </a:rPr>
              <a:t>1-2 წელი</a:t>
            </a:r>
            <a:endParaRPr lang="en-US" sz="2400" b="1" i="1" dirty="0">
              <a:solidFill>
                <a:srgbClr val="33AB9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9"/>
          <p:cNvSpPr txBox="1">
            <a:spLocks/>
          </p:cNvSpPr>
          <p:nvPr/>
        </p:nvSpPr>
        <p:spPr>
          <a:xfrm>
            <a:off x="1608463" y="430887"/>
            <a:ext cx="7535537" cy="430857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ka-GE" sz="1600" b="1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ცოცხალშობილთა </a:t>
            </a:r>
            <a:r>
              <a:rPr lang="ka-GE" sz="1600" b="1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რაოდენობა 2016/2017 წელი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70047227"/>
              </p:ext>
            </p:extLst>
          </p:nvPr>
        </p:nvGraphicFramePr>
        <p:xfrm>
          <a:off x="100151" y="1199507"/>
          <a:ext cx="8686800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87758" y="5680067"/>
            <a:ext cx="235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dirty="0">
                <a:solidFill>
                  <a:schemeClr val="tx1"/>
                </a:solidFill>
              </a:rPr>
              <a:t>წყარო</a:t>
            </a:r>
            <a:r>
              <a:rPr lang="ka-GE" dirty="0">
                <a:solidFill>
                  <a:schemeClr val="tx1"/>
                </a:solidFill>
              </a:rPr>
              <a:t>: </a:t>
            </a:r>
            <a:r>
              <a:rPr lang="ka-GE" sz="1050" dirty="0">
                <a:solidFill>
                  <a:schemeClr val="tx1"/>
                </a:solidFill>
              </a:rPr>
              <a:t>დაბადების რეგისტრი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6937" y="6451898"/>
            <a:ext cx="71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NCDC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6766" y="0"/>
            <a:ext cx="529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პროცესის ინდიკატორი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64092715"/>
              </p:ext>
            </p:extLst>
          </p:nvPr>
        </p:nvGraphicFramePr>
        <p:xfrm>
          <a:off x="784516" y="1577445"/>
          <a:ext cx="7652903" cy="3470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91734" y="413682"/>
            <a:ext cx="7552266" cy="677078"/>
          </a:xfrm>
          <a:prstGeom prst="rect">
            <a:avLst/>
          </a:prstGeo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SzPts val="1400"/>
              <a:buNone/>
              <a:defRPr sz="2000" b="1" i="1">
                <a:solidFill>
                  <a:schemeClr val="bg1"/>
                </a:solidFill>
                <a:sym typeface="Calibri"/>
              </a:defRPr>
            </a:lvl1pPr>
            <a:lvl2pPr algn="ctr"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ka-GE" sz="1600" dirty="0" smtClean="0"/>
              <a:t>მშობიარობები/საკეირო კვეთები ყველა დონეზე </a:t>
            </a:r>
            <a:r>
              <a:rPr lang="ka-GE" sz="1600" dirty="0"/>
              <a:t>გესტაციური ვადის </a:t>
            </a:r>
            <a:r>
              <a:rPr lang="ka-GE" sz="1600" dirty="0" smtClean="0"/>
              <a:t>მიხედვით (ნაადრევი მშობიარობა)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819158" y="1423556"/>
            <a:ext cx="618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7758" y="5680067"/>
            <a:ext cx="235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dirty="0">
                <a:solidFill>
                  <a:schemeClr val="tx1"/>
                </a:solidFill>
              </a:rPr>
              <a:t>წყარო</a:t>
            </a:r>
            <a:r>
              <a:rPr lang="ka-GE" dirty="0">
                <a:solidFill>
                  <a:schemeClr val="tx1"/>
                </a:solidFill>
              </a:rPr>
              <a:t>: </a:t>
            </a:r>
            <a:r>
              <a:rPr lang="ka-GE" sz="1050" dirty="0">
                <a:solidFill>
                  <a:schemeClr val="tx1"/>
                </a:solidFill>
              </a:rPr>
              <a:t>დაბადების რეგისტრი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6937" y="6451898"/>
            <a:ext cx="71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NCDC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63627" y="-6090"/>
            <a:ext cx="604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პროცესის ინდიკატორი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463" y="379496"/>
            <a:ext cx="7535537" cy="800189"/>
          </a:xfrm>
          <a:solidFill>
            <a:srgbClr val="0FC79B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spAutoFit/>
          </a:bodyPr>
          <a:lstStyle/>
          <a:p>
            <a:r>
              <a:rPr lang="ka-GE" sz="20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მშობიარობები/საკეირო კვეთები </a:t>
            </a:r>
            <a:r>
              <a:rPr lang="ka-GE" sz="2000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ka-GE" sz="2000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გესტაციური ვადის მიხედვით (ნაადრევი მშობიარობა</a:t>
            </a:r>
            <a:r>
              <a:rPr lang="ka-GE" sz="2000" i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)</a:t>
            </a:r>
            <a:endParaRPr lang="nb-NO" sz="2000" i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213573"/>
              </p:ext>
            </p:extLst>
          </p:nvPr>
        </p:nvGraphicFramePr>
        <p:xfrm>
          <a:off x="934065" y="2057399"/>
          <a:ext cx="7059561" cy="3930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87758" y="5680067"/>
            <a:ext cx="235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dirty="0">
                <a:solidFill>
                  <a:schemeClr val="tx1"/>
                </a:solidFill>
              </a:rPr>
              <a:t>წყარო</a:t>
            </a:r>
            <a:r>
              <a:rPr lang="ka-GE" dirty="0">
                <a:solidFill>
                  <a:schemeClr val="tx1"/>
                </a:solidFill>
              </a:rPr>
              <a:t>: </a:t>
            </a:r>
            <a:r>
              <a:rPr lang="ka-GE" sz="1050" dirty="0">
                <a:solidFill>
                  <a:schemeClr val="tx1"/>
                </a:solidFill>
              </a:rPr>
              <a:t>დაბადების რეგისტრი</a:t>
            </a:r>
            <a:endParaRPr lang="en-US" sz="1050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811665"/>
              </p:ext>
            </p:extLst>
          </p:nvPr>
        </p:nvGraphicFramePr>
        <p:xfrm>
          <a:off x="688259" y="1900603"/>
          <a:ext cx="7865806" cy="4087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24400" y="1740310"/>
            <a:ext cx="3642852" cy="317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ნაადრევი მშობიარობა (22-33 კვ) </a:t>
            </a:r>
            <a:r>
              <a:rPr lang="en-US" dirty="0" smtClean="0"/>
              <a:t>7</a:t>
            </a:r>
            <a:r>
              <a:rPr lang="ka-GE" dirty="0" smtClean="0"/>
              <a:t>.</a:t>
            </a:r>
            <a:r>
              <a:rPr lang="en-US" dirty="0" smtClean="0"/>
              <a:t>9</a:t>
            </a:r>
            <a:r>
              <a:rPr lang="ka-GE" dirty="0" smtClean="0"/>
              <a:t>%</a:t>
            </a:r>
            <a:endParaRPr lang="nb-NO" dirty="0"/>
          </a:p>
        </p:txBody>
      </p:sp>
      <p:cxnSp>
        <p:nvCxnSpPr>
          <p:cNvPr id="10" name="Straight Arrow Connector 9"/>
          <p:cNvCxnSpPr>
            <a:endCxn id="7" idx="0"/>
          </p:cNvCxnSpPr>
          <p:nvPr/>
        </p:nvCxnSpPr>
        <p:spPr>
          <a:xfrm flipV="1">
            <a:off x="4345858" y="1900603"/>
            <a:ext cx="275304" cy="156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52335" y="2057399"/>
            <a:ext cx="344130" cy="17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96937" y="6451898"/>
            <a:ext cx="71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NCDC</a:t>
            </a:r>
            <a:endParaRPr lang="en-US" sz="105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896465" y="2057399"/>
            <a:ext cx="314513" cy="300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02500" y="1349291"/>
            <a:ext cx="2577947" cy="1255923"/>
          </a:xfrm>
          <a:prstGeom prst="roundRect">
            <a:avLst/>
          </a:prstGeom>
          <a:solidFill>
            <a:srgbClr val="33AB94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0329" y="1406712"/>
            <a:ext cx="2182287" cy="138499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 ქვეყნის მონაცემებით ნაადრევი მშობიარობის მაჩვენებელი მრყეობს 5%-18%.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29524" y="-20361"/>
            <a:ext cx="4924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პროცესის ინდიკატორი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39091" y="1285930"/>
            <a:ext cx="1465118" cy="2207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722563"/>
              </p:ext>
            </p:extLst>
          </p:nvPr>
        </p:nvGraphicFramePr>
        <p:xfrm>
          <a:off x="141968" y="529936"/>
          <a:ext cx="8866950" cy="575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39807" y="6596390"/>
            <a:ext cx="914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rgbClr val="2A2EE2"/>
                </a:solidFill>
              </a:rPr>
              <a:t>წყარო: </a:t>
            </a:r>
            <a:r>
              <a:rPr lang="en-US" b="1" dirty="0" smtClean="0"/>
              <a:t>Births </a:t>
            </a:r>
            <a:r>
              <a:rPr lang="en-US" b="1" dirty="0"/>
              <a:t>by caesarean </a:t>
            </a:r>
            <a:r>
              <a:rPr lang="en-US" b="1" dirty="0" smtClean="0"/>
              <a:t>section</a:t>
            </a:r>
            <a:r>
              <a:rPr lang="ka-GE" b="1" dirty="0" smtClean="0"/>
              <a:t> </a:t>
            </a:r>
            <a:r>
              <a:rPr lang="en-US" b="1" dirty="0" smtClean="0"/>
              <a:t>Data </a:t>
            </a:r>
            <a:r>
              <a:rPr lang="en-US" b="1" dirty="0"/>
              <a:t>by </a:t>
            </a:r>
            <a:r>
              <a:rPr lang="en-US" b="1" dirty="0" smtClean="0"/>
              <a:t>country</a:t>
            </a:r>
            <a:r>
              <a:rPr lang="ka-GE" b="1" dirty="0" smtClean="0"/>
              <a:t> –</a:t>
            </a:r>
            <a:r>
              <a:rPr lang="en-US" b="1" dirty="0" smtClean="0"/>
              <a:t>WHO 2012-2016</a:t>
            </a:r>
            <a:endParaRPr lang="en-US" b="1" dirty="0"/>
          </a:p>
          <a:p>
            <a:endParaRPr lang="en-US" b="1" dirty="0">
              <a:solidFill>
                <a:srgbClr val="2A2EE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5028" y="24731"/>
            <a:ext cx="4987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საკეისრო კვეთების ტენდენცია მსოფლიოში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5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8630</TotalTime>
  <Words>918</Words>
  <Application>Microsoft Office PowerPoint</Application>
  <PresentationFormat>On-screen Show (4:3)</PresentationFormat>
  <Paragraphs>256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Calibri</vt:lpstr>
      <vt:lpstr>Merriweather</vt:lpstr>
      <vt:lpstr>Sylfaen</vt:lpstr>
      <vt:lpstr>Roboto</vt:lpstr>
      <vt:lpstr>Arial</vt:lpstr>
      <vt:lpstr>Arial Black</vt:lpstr>
      <vt:lpstr>Roboto Medium</vt:lpstr>
      <vt:lpstr>Theme1</vt:lpstr>
      <vt:lpstr>Theme2</vt:lpstr>
      <vt:lpstr>PowerPoint Presentation</vt:lpstr>
      <vt:lpstr>PowerPoint Presentation</vt:lpstr>
      <vt:lpstr>PowerPoint Presentation</vt:lpstr>
      <vt:lpstr>პერინატალური სერვისის დონეები</vt:lpstr>
      <vt:lpstr>პროცესიის ინდიკატორები</vt:lpstr>
      <vt:lpstr>PowerPoint Presentation</vt:lpstr>
      <vt:lpstr>PowerPoint Presentation</vt:lpstr>
      <vt:lpstr>მშობიარობები/საკეირო კვეთები  გესტაციური ვადის მიხედვით (ნაადრევი მშობიარობა)</vt:lpstr>
      <vt:lpstr>PowerPoint Presentation</vt:lpstr>
      <vt:lpstr>საკეისრო კვეთის ტენდენციები</vt:lpstr>
      <vt:lpstr>ნეონატალური ტრანსპორტირების ინდექსი:</vt:lpstr>
      <vt:lpstr>NICU-ში გადაყვანილი დროული და ნაადრევად დაბადებული ახალშობილების გადანაწილება ყველა დონეზე გესტაციური ასაკის მიხედვით </vt:lpstr>
      <vt:lpstr>რეფერირებული (შიდა/გარე) ახალშობილები წონის მიხედვით</vt:lpstr>
      <vt:lpstr>PowerPoint Presentation</vt:lpstr>
      <vt:lpstr>ახალშობილთა რეფერალის დიაგნოზები ყველა დონიდან</vt:lpstr>
      <vt:lpstr>ტრანსფერირებული ახალშობილების დიაგნოზები ICD10 მიხედვით</vt:lpstr>
      <vt:lpstr>PowerPoint Presentation</vt:lpstr>
      <vt:lpstr>შედეგის ინდიკატორები</vt:lpstr>
      <vt:lpstr>შედეგის ინდიკატორები:</vt:lpstr>
      <vt:lpstr>PowerPoint Presentation</vt:lpstr>
      <vt:lpstr>PowerPoint Presentation</vt:lpstr>
      <vt:lpstr>მკვდრადშობადობა</vt:lpstr>
      <vt:lpstr>მკვდრადშობადობა</vt:lpstr>
      <vt:lpstr>PowerPoint Presentation</vt:lpstr>
      <vt:lpstr>PowerPoint Presentation</vt:lpstr>
      <vt:lpstr>PowerPoint Presentation</vt:lpstr>
      <vt:lpstr>ადრეული ნეონატალური სიკვდილობა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Vera Baziari</dc:creator>
  <cp:lastModifiedBy>Maia Lagvilava</cp:lastModifiedBy>
  <cp:revision>396</cp:revision>
  <cp:lastPrinted>2018-06-14T13:10:28Z</cp:lastPrinted>
  <dcterms:modified xsi:type="dcterms:W3CDTF">2018-06-15T14:07:03Z</dcterms:modified>
</cp:coreProperties>
</file>